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58" r:id="rId3"/>
    <p:sldId id="259" r:id="rId4"/>
    <p:sldId id="260" r:id="rId5"/>
    <p:sldId id="261" r:id="rId6"/>
    <p:sldId id="262" r:id="rId7"/>
    <p:sldId id="263" r:id="rId8"/>
    <p:sldId id="281" r:id="rId9"/>
    <p:sldId id="264" r:id="rId10"/>
    <p:sldId id="265" r:id="rId11"/>
    <p:sldId id="266" r:id="rId12"/>
    <p:sldId id="267" r:id="rId13"/>
    <p:sldId id="268" r:id="rId14"/>
    <p:sldId id="269" r:id="rId15"/>
    <p:sldId id="279" r:id="rId16"/>
    <p:sldId id="270" r:id="rId17"/>
    <p:sldId id="271" r:id="rId18"/>
    <p:sldId id="272" r:id="rId19"/>
    <p:sldId id="273" r:id="rId20"/>
    <p:sldId id="274" r:id="rId21"/>
    <p:sldId id="275" r:id="rId22"/>
    <p:sldId id="280" r:id="rId23"/>
    <p:sldId id="276" r:id="rId24"/>
    <p:sldId id="277" r:id="rId25"/>
    <p:sldId id="278" r:id="rId2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342" autoAdjust="0"/>
    <p:restoredTop sz="62156" autoAdjust="0"/>
  </p:normalViewPr>
  <p:slideViewPr>
    <p:cSldViewPr snapToGrid="0" snapToObjects="1">
      <p:cViewPr varScale="1">
        <p:scale>
          <a:sx n="77" d="100"/>
          <a:sy n="77" d="100"/>
        </p:scale>
        <p:origin x="2304" y="48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10/13/25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In March, we sat in this room and talked about AI in education - the challenges, the possibilities, the uncertainties. That conversation ended with questions.</a:t>
            </a:r>
          </a:p>
          <a:p>
            <a:pPr marL="0" lvl="0" indent="0">
              <a:buNone/>
            </a:pPr>
            <a:endParaRPr lang="en-AU" dirty="0"/>
          </a:p>
          <a:p>
            <a:pPr marL="0" lvl="0" indent="0">
              <a:buNone/>
            </a:pPr>
            <a:r>
              <a:rPr lang="en-AU" dirty="0"/>
              <a:t>Today, I’m here to share what happened next. Not theories or predictions, but actual stories from the last six months. What our faculty tried, what worked, what didn’t, and what we’re learning.</a:t>
            </a:r>
          </a:p>
          <a:p>
            <a:pPr marL="0" lvl="0" indent="0">
              <a:buNone/>
            </a:pPr>
            <a:endParaRPr lang="en-AU" dirty="0"/>
          </a:p>
          <a:p>
            <a:pPr marL="0" lvl="0" indent="0">
              <a:buNone/>
            </a:pPr>
            <a:r>
              <a:rPr lang="en-AU" dirty="0"/>
              <a:t>This is a progress report on a journey that’s still unfolding</a:t>
            </a:r>
            <a:r>
              <a:rPr lang="en-AU"/>
              <a:t>. </a:t>
            </a:r>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1</a:t>
            </a:fld>
            <a:endParaRPr lang="en-US"/>
          </a:p>
        </p:txBody>
      </p:sp>
    </p:spTree>
    <p:extLst>
      <p:ext uri="{BB962C8B-B14F-4D97-AF65-F5344CB8AC3E}">
        <p14:creationId xmlns:p14="http://schemas.microsoft.com/office/powerpoint/2010/main" val="13780258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First in Australia:</a:t>
            </a:r>
            <a:br/>
            <a:r>
              <a:t>Graphic Image Novels for Master’s Assessment</a:t>
            </a:r>
          </a:p>
          <a:p>
            <a:pPr marL="0" lvl="0" indent="0">
              <a:buNone/>
            </a:pPr>
            <a:endParaRPr/>
          </a:p>
          <a:p>
            <a:pPr marL="0" lvl="0" indent="0">
              <a:buNone/>
            </a:pPr>
            <a:r>
              <a:rPr b="1"/>
              <a:t>Results:</a:t>
            </a:r>
            <a:r>
              <a:t> * Increased engagement ↑ * Better retention ↑</a:t>
            </a:r>
            <a:br/>
            <a:r>
              <a:t>* Published research ↑</a:t>
            </a:r>
          </a:p>
          <a:p>
            <a:pPr marL="0" lvl="0" indent="0">
              <a:buNone/>
            </a:pPr>
            <a:endParaRPr/>
          </a:p>
          <a:p>
            <a:pPr marL="0" lvl="0" indent="0">
              <a:buNone/>
            </a:pPr>
            <a:r>
              <a:rPr i="1"/>
              <a:t>“From Intimidation to Innovation”</a:t>
            </a:r>
          </a:p>
          <a:p>
            <a:pPr marL="0" lvl="0" indent="0">
              <a:buNone/>
            </a:pPr>
            <a:endParaRPr i="1"/>
          </a:p>
          <a:p>
            <a:pPr marL="0" lvl="0" indent="0">
              <a:buNone/>
            </a:pPr>
            <a:r>
              <a:t>I want to share one more story, because it shows what’s possible when you embrace AI strategically.</a:t>
            </a:r>
          </a:p>
          <a:p>
            <a:pPr marL="0" lvl="0" indent="0">
              <a:buNone/>
            </a:pPr>
            <a:endParaRPr/>
          </a:p>
          <a:p>
            <a:pPr marL="0" lvl="0" indent="0">
              <a:buNone/>
            </a:pPr>
            <a:r>
              <a:t>Renée, in Human Resource Development, did something that’s never been done in an Australian university. [Point to right side of sketch] She had her Master’s students create Graphic Image Novels - essentially comic books - as team assessments.</a:t>
            </a:r>
          </a:p>
          <a:p>
            <a:pPr marL="0" lvl="0" indent="0">
              <a:buNone/>
            </a:pPr>
            <a:endParaRPr/>
          </a:p>
          <a:p>
            <a:pPr marL="0" lvl="0" indent="0">
              <a:buNone/>
            </a:pPr>
            <a:r>
              <a:t>Think about what this requires: visual storytelling, narrative structure, synthesis of complex concepts into accessible formats. Before AI tools made image generation accessible, this would have been impossible for most business students. The technical barriers were too high.</a:t>
            </a:r>
          </a:p>
          <a:p>
            <a:pPr marL="0" lvl="0" indent="0">
              <a:buNone/>
            </a:pPr>
            <a:endParaRPr/>
          </a:p>
          <a:p>
            <a:pPr marL="0" lvl="0" indent="0">
              <a:buNone/>
            </a:pPr>
            <a:r>
              <a:t>But with AI-assisted image creation, students could focus on the conceptual work - how to represent HRM concepts visually, how to structure a narrative, how to make complex ideas accessible.</a:t>
            </a:r>
          </a:p>
          <a:p>
            <a:pPr marL="0" lvl="0" indent="0">
              <a:buNone/>
            </a:pPr>
            <a:endParaRPr/>
          </a:p>
          <a:p>
            <a:pPr marL="0" lvl="0" indent="0">
              <a:buNone/>
            </a:pPr>
            <a:r>
              <a:t>The results? [Point to engagement indicators] Increased engagement, better retention, students actually excited about the assessment.</a:t>
            </a:r>
          </a:p>
          <a:p>
            <a:pPr marL="0" lvl="0" indent="0">
              <a:buNone/>
            </a:pPr>
            <a:endParaRPr/>
          </a:p>
          <a:p>
            <a:pPr marL="0" lvl="0" indent="0">
              <a:buNone/>
            </a:pPr>
            <a:r>
              <a:t>And here’s the validation [point to publication icon]: Renée and her co-authors published this in Education Sciences journal in July. “From Intimidation to Innovation” - that title captures the journey.</a:t>
            </a:r>
          </a:p>
          <a:p>
            <a:pPr marL="0" lvl="0" indent="0">
              <a:buNone/>
            </a:pPr>
            <a:endParaRPr/>
          </a:p>
          <a:p>
            <a:pPr marL="0" lvl="0" indent="0">
              <a:buNone/>
            </a:pPr>
            <a:r>
              <a:t>She didn’t use AI to make assessment easier. She used AI to make assessment more ambitious. More creative. More demanding of higher-order thinking.</a:t>
            </a:r>
          </a:p>
          <a:p>
            <a:pPr marL="0" lvl="0" indent="0">
              <a:buNone/>
            </a:pPr>
            <a:endParaRPr/>
          </a:p>
          <a:p>
            <a:pPr marL="0" lvl="0" indent="0">
              <a:buNone/>
            </a:pPr>
            <a:r>
              <a:t>This is what I mean by AI as scaffold, not shortcut. It enabled assessment that would have been prohibitively difficult before, but it didn’t do the learning for students. If anything, it raised the bar.</a:t>
            </a:r>
          </a:p>
          <a:p>
            <a:pPr marL="0" lvl="0" indent="0">
              <a:buNone/>
            </a:pPr>
            <a:endParaRPr/>
          </a:p>
          <a:p>
            <a:pPr marL="0" lvl="0" indent="0">
              <a:buNone/>
            </a:pPr>
            <a:r>
              <a:t>Question for you: What other assessment innovations might be possible now that weren’t before?</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Four Questions for Our Future:</a:t>
            </a:r>
          </a:p>
          <a:p>
            <a:pPr marL="0" lvl="0" indent="0">
              <a:buNone/>
            </a:pPr>
            <a:endParaRPr b="1"/>
          </a:p>
          <a:p>
            <a:pPr marL="342900" lvl="0" indent="-342900">
              <a:buAutoNum type="arabicPeriod"/>
            </a:pPr>
            <a:r>
              <a:rPr b="1"/>
              <a:t>Preparedness</a:t>
            </a:r>
            <a:r>
              <a:t>: Are we training students for AI-enabled workplaces?</a:t>
            </a:r>
          </a:p>
          <a:p>
            <a:pPr marL="0" lvl="0" indent="0">
              <a:buNone/>
            </a:pPr>
            <a:endParaRPr/>
          </a:p>
          <a:p>
            <a:pPr marL="342900" lvl="0" indent="-342900">
              <a:buAutoNum type="arabicPeriod"/>
            </a:pPr>
            <a:r>
              <a:rPr b="1"/>
              <a:t>Positioning</a:t>
            </a:r>
            <a:r>
              <a:t>: First mover advantage vs. risk of falling behind</a:t>
            </a:r>
          </a:p>
          <a:p>
            <a:pPr marL="0" lvl="0" indent="0">
              <a:buNone/>
            </a:pPr>
            <a:endParaRPr/>
          </a:p>
          <a:p>
            <a:pPr marL="342900" lvl="0" indent="-342900">
              <a:buAutoNum type="arabicPeriod"/>
            </a:pPr>
            <a:r>
              <a:rPr b="1"/>
              <a:t>Quality</a:t>
            </a:r>
            <a:r>
              <a:t>: How do we ensure meaningful learning?</a:t>
            </a:r>
          </a:p>
          <a:p>
            <a:pPr marL="0" lvl="0" indent="0">
              <a:buNone/>
            </a:pPr>
            <a:endParaRPr/>
          </a:p>
          <a:p>
            <a:pPr marL="342900" lvl="0" indent="-342900">
              <a:buAutoNum type="arabicPeriod"/>
            </a:pPr>
            <a:r>
              <a:rPr b="1"/>
              <a:t>Assessment</a:t>
            </a:r>
            <a:r>
              <a:t>: Rethinking evaluation in the AI era </a:t>
            </a:r>
            <a:r>
              <a:rPr i="1"/>
              <a:t>(Assessment 2030)</a:t>
            </a:r>
          </a:p>
          <a:p>
            <a:pPr marL="0" lvl="0" indent="0">
              <a:buNone/>
            </a:pPr>
            <a:endParaRPr i="1"/>
          </a:p>
          <a:p>
            <a:pPr marL="0" lvl="0" indent="0">
              <a:buNone/>
            </a:pPr>
            <a:r>
              <a:rPr i="1"/>
              <a:t>Moving from “Can we?” to “How well?”</a:t>
            </a:r>
          </a:p>
          <a:p>
            <a:pPr marL="0" lvl="0" indent="0">
              <a:buNone/>
            </a:pPr>
            <a:endParaRPr i="1"/>
          </a:p>
          <a:p>
            <a:pPr marL="0" lvl="0" indent="0">
              <a:buNone/>
            </a:pPr>
            <a:r>
              <a:t>Six months of experimentation brings us to harder questions. Not “Should we use AI?” but “How well are we using it?” Four strategic challenges emerged.</a:t>
            </a:r>
          </a:p>
          <a:p>
            <a:pPr marL="0" lvl="0" indent="0">
              <a:buNone/>
            </a:pPr>
            <a:endParaRPr/>
          </a:p>
          <a:p>
            <a:pPr marL="0" lvl="0" indent="0">
              <a:buNone/>
            </a:pPr>
            <a:r>
              <a:t>[Point to Door 1] STUDENT PREPAREDNESS: One of the faculty responses stopped me cold. Renée wrote: “Public listed companies are using ChatGPT.” That’s the reality our graduates are entering. When they arrive at their first job, AI will be in the workflow. Are we preparing them for that? Or are we sending them into AI-enabled workplaces having spent their education avoiding or hiding AI use?</a:t>
            </a:r>
          </a:p>
          <a:p>
            <a:pPr marL="0" lvl="0" indent="0">
              <a:buNone/>
            </a:pPr>
            <a:endParaRPr/>
          </a:p>
          <a:p>
            <a:pPr marL="0" lvl="0" indent="0">
              <a:buNone/>
            </a:pPr>
            <a:r>
              <a:t>The gap between academic prohibition and industry practice is growing. We need to close it.</a:t>
            </a:r>
          </a:p>
          <a:p>
            <a:pPr marL="0" lvl="0" indent="0">
              <a:buNone/>
            </a:pPr>
            <a:endParaRPr/>
          </a:p>
          <a:p>
            <a:pPr marL="0" lvl="0" indent="0">
              <a:buNone/>
            </a:pPr>
            <a:r>
              <a:t>[Point to Door 2] COMPETITIVE POSITIONING: Renée’s Graphic Image Novel assessment was a first in Australia. That’s differentiation. That’s innovation. But first mover advantages are temporary. Other institutions are moving too. The question isn’t “Should we innovate with AI?” It’s “How fast can we innovate responsibly?”</a:t>
            </a:r>
          </a:p>
          <a:p>
            <a:pPr marL="0" lvl="0" indent="0">
              <a:buNone/>
            </a:pPr>
            <a:endParaRPr/>
          </a:p>
          <a:p>
            <a:pPr marL="0" lvl="0" indent="0">
              <a:buNone/>
            </a:pPr>
            <a:r>
              <a:t>What’s our risk tolerance? What’s our appetite for experimentation?</a:t>
            </a:r>
          </a:p>
          <a:p>
            <a:pPr marL="0" lvl="0" indent="0">
              <a:buNone/>
            </a:pPr>
            <a:endParaRPr/>
          </a:p>
          <a:p>
            <a:pPr marL="0" lvl="0" indent="0">
              <a:buNone/>
            </a:pPr>
            <a:r>
              <a:t>[Point to Door 3] QUALITY ASSURANCE: And this is where it gets hard. How do we distinguish between AI as scaffold versus shortcut? How do we design assessments that use AI to raise the bar, not lower it? Tony’s example showed one path - embrace the errors, teach critical evaluation. Renée’s showed another - use AI to enable more ambitious work.</a:t>
            </a:r>
          </a:p>
          <a:p>
            <a:pPr marL="0" lvl="0" indent="0">
              <a:buNone/>
            </a:pPr>
            <a:endParaRPr/>
          </a:p>
          <a:p>
            <a:pPr marL="0" lvl="0" indent="0">
              <a:buNone/>
            </a:pPr>
            <a:r>
              <a:t>But we need frameworks, not just individual experiments.</a:t>
            </a:r>
          </a:p>
          <a:p>
            <a:pPr marL="0" lvl="0" indent="0">
              <a:buNone/>
            </a:pPr>
            <a:endParaRPr/>
          </a:p>
          <a:p>
            <a:pPr marL="0" lvl="0" indent="0">
              <a:buNone/>
            </a:pPr>
            <a:r>
              <a:t>[Point to Door 4] ASSESSMENT: This connects to Curtin’s Assessment 2030 initiative. We’re rethinking what assessment means in an AI era. It’s not about prevention - locked browsers and exam rooms. It’s about demonstration. Can students show their thinking? Their process? Their ability to evaluate and iterate?</a:t>
            </a:r>
          </a:p>
          <a:p>
            <a:pPr marL="0" lvl="0" indent="0">
              <a:buNone/>
            </a:pPr>
            <a:endParaRPr/>
          </a:p>
          <a:p>
            <a:pPr marL="0" lvl="0" indent="0">
              <a:buNone/>
            </a:pPr>
            <a:r>
              <a:t>My operating principle: Design assessments where at least 50% demonstrates individual student thinking - where AI can be a tool but not a replacement. Where we’re assessing whether the student is DRIVING the AI, not being driven by it.</a:t>
            </a:r>
          </a:p>
          <a:p>
            <a:pPr marL="0" lvl="0" indent="0">
              <a:buNone/>
            </a:pPr>
            <a:endParaRPr/>
          </a:p>
          <a:p>
            <a:pPr marL="0" lvl="0" indent="0">
              <a:buNone/>
            </a:pPr>
            <a:r>
              <a:t>These aren’t questions I can answer alone. I need your perspective.</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Industry Perspective:</a:t>
            </a:r>
          </a:p>
          <a:p>
            <a:pPr marL="0" lvl="0" indent="0">
              <a:buNone/>
            </a:pPr>
            <a:endParaRPr b="1"/>
          </a:p>
          <a:p>
            <a:pPr lvl="0"/>
            <a:r>
              <a:t>What AI skills do your organizations value?</a:t>
            </a:r>
          </a:p>
          <a:p>
            <a:pPr marL="0" lvl="0" indent="0">
              <a:buNone/>
            </a:pPr>
            <a:endParaRPr/>
          </a:p>
          <a:p>
            <a:pPr lvl="0"/>
            <a:r>
              <a:t>What capabilities are you seeking in graduates?</a:t>
            </a:r>
          </a:p>
          <a:p>
            <a:pPr marL="0" lvl="0" indent="0">
              <a:buNone/>
            </a:pPr>
            <a:endParaRPr/>
          </a:p>
          <a:p>
            <a:pPr lvl="0"/>
            <a:r>
              <a:t>Where are you seeing AI transformation?</a:t>
            </a:r>
          </a:p>
          <a:p>
            <a:pPr marL="0" lvl="0" indent="0">
              <a:buNone/>
            </a:pPr>
            <a:endParaRPr/>
          </a:p>
          <a:p>
            <a:pPr lvl="0"/>
            <a:r>
              <a:t>What mistakes do new employees make with AI?</a:t>
            </a:r>
          </a:p>
          <a:p>
            <a:pPr marL="0" lvl="0" indent="0">
              <a:buNone/>
            </a:pPr>
            <a:endParaRPr/>
          </a:p>
          <a:p>
            <a:pPr marL="0" lvl="0" indent="0">
              <a:buNone/>
            </a:pPr>
            <a:r>
              <a:rPr b="1"/>
              <a:t>Partnership Opportunities:</a:t>
            </a:r>
          </a:p>
          <a:p>
            <a:pPr marL="0" lvl="0" indent="0">
              <a:buNone/>
            </a:pPr>
            <a:endParaRPr b="1"/>
          </a:p>
          <a:p>
            <a:pPr lvl="0"/>
            <a:r>
              <a:t>Internships with AI components</a:t>
            </a:r>
          </a:p>
          <a:p>
            <a:pPr marL="0" lvl="0" indent="0">
              <a:buNone/>
            </a:pPr>
            <a:endParaRPr/>
          </a:p>
          <a:p>
            <a:pPr lvl="0"/>
            <a:r>
              <a:t>Real-world case studies</a:t>
            </a:r>
            <a:br/>
            <a:endParaRPr/>
          </a:p>
          <a:p>
            <a:pPr marL="0" lvl="0" indent="0">
              <a:buNone/>
            </a:pPr>
            <a:endParaRPr/>
          </a:p>
          <a:p>
            <a:pPr lvl="0"/>
            <a:r>
              <a:t>Guest perspectives on AI adoption</a:t>
            </a:r>
          </a:p>
          <a:p>
            <a:pPr marL="0" lvl="0" indent="0">
              <a:buNone/>
            </a:pPr>
            <a:endParaRPr/>
          </a:p>
          <a:p>
            <a:pPr marL="0" lvl="0" indent="0">
              <a:buNone/>
            </a:pPr>
            <a:r>
              <a:t>Here’s where I need your help.</a:t>
            </a:r>
          </a:p>
          <a:p>
            <a:pPr marL="0" lvl="0" indent="0">
              <a:buNone/>
            </a:pPr>
            <a:endParaRPr/>
          </a:p>
          <a:p>
            <a:pPr marL="0" lvl="0" indent="0">
              <a:buNone/>
            </a:pPr>
            <a:r>
              <a:t>We’re making progress. Faculty are experimenting. Students are adapting. But we’re doing this somewhat in isolation from the workplaces our students will enter.</a:t>
            </a:r>
          </a:p>
          <a:p>
            <a:pPr marL="0" lvl="0" indent="0">
              <a:buNone/>
            </a:pPr>
            <a:endParaRPr/>
          </a:p>
          <a:p>
            <a:pPr marL="0" lvl="0" indent="0">
              <a:buNone/>
            </a:pPr>
            <a:r>
              <a:t>[Point to left hand] We can teach students to use AI tools. We can design assessments that develop critical evaluation skills. We can create policies around responsible use.</a:t>
            </a:r>
          </a:p>
          <a:p>
            <a:pPr marL="0" lvl="0" indent="0">
              <a:buNone/>
            </a:pPr>
            <a:endParaRPr/>
          </a:p>
          <a:p>
            <a:pPr marL="0" lvl="0" indent="0">
              <a:buNone/>
            </a:pPr>
            <a:r>
              <a:t>[Point to right hand] But you know what your organizations actually need. You’re seeing AI transformation in real time. You’re experiencing the challenges and opportunities firsthand.</a:t>
            </a:r>
          </a:p>
          <a:p>
            <a:pPr marL="0" lvl="0" indent="0">
              <a:buNone/>
            </a:pPr>
            <a:endParaRPr/>
          </a:p>
          <a:p>
            <a:pPr marL="0" lvl="0" indent="0">
              <a:buNone/>
            </a:pPr>
            <a:r>
              <a:t>[Point to the gap between hands] We need that knowledge to flow back into curriculum design.</a:t>
            </a:r>
          </a:p>
          <a:p>
            <a:pPr marL="0" lvl="0" indent="0">
              <a:buNone/>
            </a:pPr>
            <a:endParaRPr/>
          </a:p>
          <a:p>
            <a:pPr marL="0" lvl="0" indent="0">
              <a:buNone/>
            </a:pPr>
            <a:r>
              <a:t>Some specific questions: [Pause after each, make eye contact with different Board members]</a:t>
            </a:r>
          </a:p>
          <a:p>
            <a:pPr marL="0" lvl="0" indent="0">
              <a:buNone/>
            </a:pPr>
            <a:endParaRPr/>
          </a:p>
          <a:p>
            <a:pPr lvl="0"/>
            <a:r>
              <a:t>What AI skills are you actually looking for when you hire?</a:t>
            </a:r>
          </a:p>
          <a:p>
            <a:pPr marL="0" lvl="0" indent="0">
              <a:buNone/>
            </a:pPr>
            <a:endParaRPr/>
          </a:p>
          <a:p>
            <a:pPr lvl="0"/>
            <a:r>
              <a:t>Where are you seeing AI create new roles versus changing existing ones?</a:t>
            </a:r>
          </a:p>
          <a:p>
            <a:pPr marL="0" lvl="0" indent="0">
              <a:buNone/>
            </a:pPr>
            <a:endParaRPr/>
          </a:p>
          <a:p>
            <a:pPr lvl="0"/>
            <a:r>
              <a:t>What mistakes are you seeing people make with AI that we should be teaching students to avoid?</a:t>
            </a:r>
          </a:p>
          <a:p>
            <a:pPr marL="0" lvl="0" indent="0">
              <a:buNone/>
            </a:pPr>
            <a:endParaRPr/>
          </a:p>
          <a:p>
            <a:pPr lvl="0"/>
            <a:r>
              <a:t>What does “AI literacy” actually mean in your workplace context?</a:t>
            </a:r>
          </a:p>
          <a:p>
            <a:pPr marL="0" lvl="0" indent="0">
              <a:buNone/>
            </a:pPr>
            <a:endParaRPr/>
          </a:p>
          <a:p>
            <a:pPr marL="0" lvl="0" indent="0">
              <a:buNone/>
            </a:pPr>
            <a:r>
              <a:t>And beyond just information sharing [point to bridge], there are partnership opportunities. Could students do internships where AI use is part of the learning experience? Could you share real case studies of AI implementation - successes AND failures - that we could use in teaching?</a:t>
            </a:r>
          </a:p>
          <a:p>
            <a:pPr marL="0" lvl="0" indent="0">
              <a:buNone/>
            </a:pPr>
            <a:endParaRPr/>
          </a:p>
          <a:p>
            <a:pPr marL="0" lvl="0" indent="0">
              <a:buNone/>
            </a:pPr>
            <a:r>
              <a:t>Could we bring industry speakers in to talk about how AI is actually changing your sectors?</a:t>
            </a:r>
          </a:p>
          <a:p>
            <a:pPr marL="0" lvl="0" indent="0">
              <a:buNone/>
            </a:pPr>
            <a:endParaRPr/>
          </a:p>
          <a:p>
            <a:pPr marL="0" lvl="0" indent="0">
              <a:buNone/>
            </a:pPr>
            <a:r>
              <a:t>Your expertise makes our teaching relevant. That’s the bridge we need to build.</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Three Routes, Your Input Needed:</a:t>
            </a:r>
          </a:p>
          <a:p>
            <a:pPr marL="0" lvl="0" indent="0">
              <a:buNone/>
            </a:pPr>
            <a:endParaRPr b="1"/>
          </a:p>
          <a:p>
            <a:pPr marL="0" lvl="0" indent="0">
              <a:buNone/>
            </a:pPr>
            <a:r>
              <a:t>→ </a:t>
            </a:r>
            <a:r>
              <a:rPr b="1"/>
              <a:t>Skills Focus</a:t>
            </a:r>
            <a:r>
              <a:t>: What to teach </a:t>
            </a:r>
            <a:r>
              <a:rPr i="1"/>
              <a:t>(and where humans add value)</a:t>
            </a:r>
            <a:br/>
            <a:r>
              <a:t>→ </a:t>
            </a:r>
            <a:r>
              <a:rPr b="1"/>
              <a:t>Industry Partnership</a:t>
            </a:r>
            <a:r>
              <a:t>: How to connect </a:t>
            </a:r>
            <a:r>
              <a:rPr i="1"/>
              <a:t>(learning from your AI design)</a:t>
            </a:r>
            <a:br/>
            <a:r>
              <a:t>→ </a:t>
            </a:r>
            <a:r>
              <a:rPr b="1"/>
              <a:t>Ethical Framework</a:t>
            </a:r>
            <a:r>
              <a:t>: How to govern </a:t>
            </a:r>
            <a:r>
              <a:rPr i="1"/>
              <a:t>(organizational design, not just policy)</a:t>
            </a:r>
          </a:p>
          <a:p>
            <a:pPr marL="0" lvl="0" indent="0">
              <a:buNone/>
            </a:pPr>
            <a:endParaRPr i="1"/>
          </a:p>
          <a:p>
            <a:pPr marL="0" lvl="0" indent="0">
              <a:buNone/>
            </a:pPr>
            <a:r>
              <a:rPr i="1"/>
              <a:t>“We’re past ‘Should we?’ – now it’s ‘How well?’ - and that’s a leadership question”</a:t>
            </a:r>
          </a:p>
          <a:p>
            <a:pPr marL="0" lvl="0" indent="0">
              <a:buNone/>
            </a:pPr>
            <a:endParaRPr i="1"/>
          </a:p>
          <a:p>
            <a:pPr marL="0" lvl="0" indent="0">
              <a:buNone/>
            </a:pPr>
            <a:r>
              <a:t>So where do we go from here? [Point to “We Are Here”]</a:t>
            </a:r>
          </a:p>
          <a:p>
            <a:pPr marL="0" lvl="0" indent="0">
              <a:buNone/>
            </a:pPr>
            <a:endParaRPr/>
          </a:p>
          <a:p>
            <a:pPr marL="0" lvl="0" indent="0">
              <a:buNone/>
            </a:pPr>
            <a:r>
              <a:t>We’ve established that we’re past the “Should we use AI?” question. Faculty are experimenting. Students are adapting. The technology isn’t going away.</a:t>
            </a:r>
          </a:p>
          <a:p>
            <a:pPr marL="0" lvl="0" indent="0">
              <a:buNone/>
            </a:pPr>
            <a:endParaRPr/>
          </a:p>
          <a:p>
            <a:pPr marL="0" lvl="0" indent="0">
              <a:buNone/>
            </a:pPr>
            <a:r>
              <a:t>But “using AI” isn’t a destination - it’s a starting point. The question now is: How well are we using it? How do we move from ad-hoc experimentation to strategic integration?</a:t>
            </a:r>
          </a:p>
          <a:p>
            <a:pPr marL="0" lvl="0" indent="0">
              <a:buNone/>
            </a:pPr>
            <a:endParaRPr/>
          </a:p>
          <a:p>
            <a:pPr marL="0" lvl="0" indent="0">
              <a:buNone/>
            </a:pPr>
            <a:r>
              <a:t>I see three paths forward, and they’re not mutually exclusive. [Point to each path]</a:t>
            </a:r>
          </a:p>
          <a:p>
            <a:pPr marL="0" lvl="0" indent="0">
              <a:buNone/>
            </a:pPr>
            <a:endParaRPr/>
          </a:p>
          <a:p>
            <a:pPr marL="0" lvl="0" indent="0">
              <a:buNone/>
            </a:pPr>
            <a:r>
              <a:t>PATH ONE: Skills Focus. We need to define what AI literacy means for business graduates. Not “can you use ChatGPT” but “can you evaluate AI outputs? Understand limitations? Use AI to augment rather than replace thinking?”</a:t>
            </a:r>
          </a:p>
          <a:p>
            <a:pPr marL="0" lvl="0" indent="0">
              <a:buNone/>
            </a:pPr>
            <a:endParaRPr/>
          </a:p>
          <a:p>
            <a:pPr marL="0" lvl="0" indent="0">
              <a:buNone/>
            </a:pPr>
            <a:r>
              <a:t>And critically - </a:t>
            </a:r>
            <a:r>
              <a:rPr b="1"/>
              <a:t>where do humans add value?</a:t>
            </a:r>
            <a:r>
              <a:t> I teach my students a 5-step framework for critiquing AI responses. I mark their AI conversations because the quality of their questions matters more than the AI’s answers. This is about organizational design - where should human judgment sit in AI-enabled workflows?</a:t>
            </a:r>
          </a:p>
          <a:p>
            <a:pPr marL="0" lvl="0" indent="0">
              <a:buNone/>
            </a:pPr>
            <a:endParaRPr/>
          </a:p>
          <a:p>
            <a:pPr marL="0" lvl="0" indent="0">
              <a:buNone/>
            </a:pPr>
            <a:r>
              <a:t>PATH TWO: Industry Partnership. We need stronger connections between what we teach and what you need. Not just teaching about AI, but learning from how you’re solving this in your workplaces.</a:t>
            </a:r>
          </a:p>
          <a:p>
            <a:pPr marL="0" lvl="0" indent="0">
              <a:buNone/>
            </a:pPr>
            <a:endParaRPr/>
          </a:p>
          <a:p>
            <a:pPr marL="0" lvl="0" indent="0">
              <a:buNone/>
            </a:pPr>
            <a:r>
              <a:t>Here’s a critical insight from industry: The biggest barrier to effective AI adoption isn’t the technology - it’s figuring out where humans should be in the loop. </a:t>
            </a:r>
            <a:r>
              <a:rPr b="1"/>
              <a:t>That’s an organizational design question. A leadership question.</a:t>
            </a:r>
            <a:r>
              <a:t> You’re solving this right now in your businesses. We need to learn from your experience. Which brings us back to: where are the partnership opportunities?</a:t>
            </a:r>
          </a:p>
          <a:p>
            <a:pPr marL="0" lvl="0" indent="0">
              <a:buNone/>
            </a:pPr>
            <a:endParaRPr/>
          </a:p>
          <a:p>
            <a:pPr marL="0" lvl="0" indent="0">
              <a:buNone/>
            </a:pPr>
            <a:r>
              <a:t>PATH THREE: Ethical Framework. We need clear principles for when AI enhances learning and when it undermines it. But this isn’t just academic integrity policy - it’s pedagogical design. Tony’s disclaimer approach, Renée’s ambitious assessment design - these are design decisions about human-AI collaboration, not just rules about cheating.</a:t>
            </a:r>
          </a:p>
          <a:p>
            <a:pPr marL="0" lvl="0" indent="0">
              <a:buNone/>
            </a:pPr>
            <a:endParaRPr/>
          </a:p>
          <a:p>
            <a:pPr marL="0" lvl="0" indent="0">
              <a:buNone/>
            </a:pPr>
            <a:r>
              <a:t>[Point to peak] All three paths lead to the same destination: graduates who can work effectively in AI-enabled environments. Graduates who use AI as a tool for excellence, not a shortcut to mediocrity.</a:t>
            </a:r>
          </a:p>
          <a:p>
            <a:pPr marL="0" lvl="0" indent="0">
              <a:buNone/>
            </a:pPr>
            <a:endParaRPr/>
          </a:p>
          <a:p>
            <a:pPr marL="0" lvl="0" indent="0">
              <a:buNone/>
            </a:pPr>
            <a:r>
              <a:t>But here’s what I’ve learned from both education and industry: The path forward isn’t primarily technical. It’s organizational. It’s about </a:t>
            </a:r>
            <a:r>
              <a:rPr b="1"/>
              <a:t>intentional design of where humans add value and where AI adds value.</a:t>
            </a:r>
          </a:p>
          <a:p>
            <a:pPr marL="0" lvl="0" indent="0">
              <a:buNone/>
            </a:pPr>
            <a:endParaRPr b="1"/>
          </a:p>
          <a:p>
            <a:pPr marL="0" lvl="0" indent="0">
              <a:buNone/>
            </a:pPr>
            <a:r>
              <a:t>That clarity - that intentional design - is what separates institutions that thrive with AI from those that struggle.</a:t>
            </a:r>
          </a:p>
          <a:p>
            <a:pPr marL="0" lvl="0" indent="0">
              <a:buNone/>
            </a:pPr>
            <a:endParaRPr/>
          </a:p>
          <a:p>
            <a:pPr marL="0" lvl="0" indent="0">
              <a:buNone/>
            </a:pPr>
            <a:r>
              <a:t>And I can’t map these paths alone. That’s why I need your guidance.</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Your Turn:</a:t>
            </a:r>
          </a:p>
          <a:p>
            <a:pPr marL="0" lvl="0" indent="0">
              <a:buNone/>
            </a:pPr>
            <a:endParaRPr b="1"/>
          </a:p>
          <a:p>
            <a:pPr lvl="0"/>
            <a:r>
              <a:t>What resonates with your experience?</a:t>
            </a:r>
          </a:p>
          <a:p>
            <a:pPr marL="0" lvl="0" indent="0">
              <a:buNone/>
            </a:pPr>
            <a:endParaRPr/>
          </a:p>
          <a:p>
            <a:pPr lvl="0"/>
            <a:r>
              <a:t>What concerns you?</a:t>
            </a:r>
            <a:br/>
            <a:endParaRPr/>
          </a:p>
          <a:p>
            <a:pPr marL="0" lvl="0" indent="0">
              <a:buNone/>
            </a:pPr>
            <a:endParaRPr/>
          </a:p>
          <a:p>
            <a:pPr lvl="0"/>
            <a:r>
              <a:t>Where can we collaborate?</a:t>
            </a:r>
          </a:p>
          <a:p>
            <a:pPr marL="0" lvl="0" indent="0">
              <a:buNone/>
            </a:pPr>
            <a:endParaRPr/>
          </a:p>
          <a:p>
            <a:pPr marL="0" lvl="0" indent="0">
              <a:buNone/>
            </a:pPr>
            <a:r>
              <a:rPr b="1"/>
              <a:t>Let’s Talk</a:t>
            </a:r>
          </a:p>
          <a:p>
            <a:pPr marL="0" lvl="0" indent="0">
              <a:buNone/>
            </a:pPr>
            <a:endParaRPr b="1"/>
          </a:p>
          <a:p>
            <a:pPr marL="0" lvl="0" indent="0">
              <a:buNone/>
            </a:pPr>
            <a:r>
              <a:t>So that’s where we’ve been, where we are, and where we might go. [Gesture to sketch of round table]</a:t>
            </a:r>
          </a:p>
          <a:p>
            <a:pPr marL="0" lvl="0" indent="0">
              <a:buNone/>
            </a:pPr>
            <a:endParaRPr/>
          </a:p>
          <a:p>
            <a:pPr marL="0" lvl="0" indent="0">
              <a:buNone/>
            </a:pPr>
            <a:r>
              <a:t>But this isn’t a lecture - it’s a conversation. I’ve shared what faculty are doing. Now I want to hear from you.</a:t>
            </a:r>
          </a:p>
          <a:p>
            <a:pPr marL="0" lvl="0" indent="0">
              <a:buNone/>
            </a:pPr>
            <a:endParaRPr/>
          </a:p>
          <a:p>
            <a:pPr marL="0" lvl="0" indent="0">
              <a:buNone/>
            </a:pPr>
            <a:r>
              <a:t>I have some specific questions, but first: What’s your immediate reaction to what you’ve heard? What surprises you? What concerns you?</a:t>
            </a:r>
          </a:p>
          <a:p>
            <a:pPr marL="0" lvl="0" indent="0">
              <a:buNone/>
            </a:pPr>
            <a:endParaRPr/>
          </a:p>
          <a:p>
            <a:pPr marL="0" lvl="0" indent="0">
              <a:buNone/>
            </a:pPr>
            <a:r>
              <a:t>[PAUSE - actually wait for responses]</a:t>
            </a:r>
          </a:p>
          <a:p>
            <a:pPr marL="0" lvl="0" indent="0">
              <a:buNone/>
            </a:pPr>
            <a:endParaRPr/>
          </a:p>
          <a:p>
            <a:pPr marL="0" lvl="0" indent="0">
              <a:buNone/>
            </a:pPr>
            <a:r>
              <a:t>[Depending on time and engagement, you can guide toward these specific questions:]</a:t>
            </a:r>
          </a:p>
          <a:p>
            <a:pPr marL="0" lvl="0" indent="0">
              <a:buNone/>
            </a:pPr>
            <a:endParaRPr/>
          </a:p>
          <a:p>
            <a:pPr marL="342900" lvl="0" indent="-342900">
              <a:buAutoNum type="arabicPeriod"/>
            </a:pPr>
            <a:r>
              <a:t>From your hiring and workplace perspective: What AI capabilities do you wish business graduates had? What mistakes do you see new employees making with AI?</a:t>
            </a:r>
          </a:p>
          <a:p>
            <a:pPr marL="0" lvl="0" indent="0">
              <a:buNone/>
            </a:pPr>
            <a:endParaRPr/>
          </a:p>
          <a:p>
            <a:pPr marL="342900" lvl="0" indent="-342900">
              <a:buAutoNum type="arabicPeriod"/>
            </a:pPr>
            <a:r>
              <a:t>Are there specific projects or initiatives in your organizations that students could learn from - either as case studies or through direct involvement?</a:t>
            </a:r>
          </a:p>
          <a:p>
            <a:pPr marL="0" lvl="0" indent="0">
              <a:buNone/>
            </a:pPr>
            <a:endParaRPr/>
          </a:p>
          <a:p>
            <a:pPr marL="342900" lvl="0" indent="-342900">
              <a:buAutoNum type="arabicPeriod"/>
            </a:pPr>
            <a:r>
              <a:t>What ethical challenges are you navigating with AI in your workplaces? How are you balancing efficiency with quality, automation with judgment?</a:t>
            </a:r>
          </a:p>
          <a:p>
            <a:pPr marL="0" lvl="0" indent="0">
              <a:buNone/>
            </a:pPr>
            <a:endParaRPr/>
          </a:p>
          <a:p>
            <a:pPr marL="342900" lvl="0" indent="-342900">
              <a:buAutoNum type="arabicPeriod"/>
            </a:pPr>
            <a:r>
              <a:t>Where do you see the biggest gaps between what we’re teaching and what your industries need?</a:t>
            </a:r>
          </a:p>
          <a:p>
            <a:pPr marL="0" lvl="0" indent="0">
              <a:buNone/>
            </a:pPr>
            <a:endParaRPr/>
          </a:p>
          <a:p>
            <a:pPr marL="342900" lvl="0" indent="-342900">
              <a:buAutoNum type="arabicPeriod"/>
            </a:pPr>
            <a:r>
              <a:t>How are you thinking about assessment and evaluation of work in AI-enabled environments? What does quality look like when AI is in the workflow?</a:t>
            </a:r>
          </a:p>
          <a:p>
            <a:pPr marL="0" lvl="0" indent="0">
              <a:buNone/>
            </a:pPr>
            <a:endParaRPr/>
          </a:p>
          <a:p>
            <a:pPr marL="0" lvl="0" indent="0">
              <a:buNone/>
            </a:pPr>
            <a:r>
              <a:t>[The goal is genuine dialogue, not just Q&amp;A. Listen, take notes, probe deeper on interesting points]</a:t>
            </a:r>
          </a:p>
          <a:p>
            <a:pPr marL="0" lvl="0" indent="0">
              <a:buNone/>
            </a:pPr>
            <a:endParaRPr/>
          </a:p>
          <a:p>
            <a:pPr marL="0" lvl="0" indent="0">
              <a:buNone/>
            </a:pPr>
            <a:r>
              <a:t>[CLOSING - save 2 minutes:]</a:t>
            </a:r>
          </a:p>
          <a:p>
            <a:pPr marL="0" lvl="0" indent="0">
              <a:buNone/>
            </a:pPr>
            <a:endParaRPr/>
          </a:p>
          <a:p>
            <a:pPr marL="0" lvl="0" indent="0">
              <a:buNone/>
            </a:pPr>
            <a:r>
              <a:t>Thank you. This is exactly the input I needed. The next six months will be about moving from individual experiments to strategic integration - and your guidance today helps chart that course.</a:t>
            </a:r>
          </a:p>
          <a:p>
            <a:pPr marL="0" lvl="0" indent="0">
              <a:buNone/>
            </a:pPr>
            <a:endParaRPr/>
          </a:p>
          <a:p>
            <a:pPr marL="0" lvl="0" indent="0">
              <a:buNone/>
            </a:pPr>
            <a:r>
              <a:t>I’ll be following up with several of you about specific partnership opportunities. And I’d love to continue these conversations individually.</a:t>
            </a:r>
          </a:p>
          <a:p>
            <a:pPr marL="0" lvl="0" indent="0">
              <a:buNone/>
            </a:pPr>
            <a:endParaRPr/>
          </a:p>
          <a:p>
            <a:pPr marL="0" lvl="0" indent="0">
              <a:buNone/>
            </a:pPr>
            <a:r>
              <a:t>The AI revolution in education isn’t coming - it’s here. The question is whether we shape it intentionally or let it shape us by default.</a:t>
            </a:r>
          </a:p>
          <a:p>
            <a:pPr marL="0" lvl="0" indent="0">
              <a:buNone/>
            </a:pPr>
            <a:endParaRPr/>
          </a:p>
          <a:p>
            <a:pPr marL="0" lvl="0" indent="0">
              <a:buNone/>
            </a:pPr>
            <a:r>
              <a:t>With your help, I’m confident we can do the former.</a:t>
            </a:r>
          </a:p>
          <a:p>
            <a:pPr marL="0" lvl="0" indent="0">
              <a:buNone/>
            </a:pPr>
            <a:endParaRPr/>
          </a:p>
          <a:p>
            <a:pPr marL="0" lvl="0" indent="0">
              <a:buNone/>
            </a:pPr>
            <a:r>
              <a:t>Thank you.</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Before we close, I want to acknowledge the people who made this presentation possible.</a:t>
            </a:r>
          </a:p>
          <a:p>
            <a:pPr marL="0" lvl="0" indent="0">
              <a:buNone/>
            </a:pPr>
            <a:endParaRPr/>
          </a:p>
          <a:p>
            <a:pPr marL="0" lvl="0" indent="0">
              <a:buNone/>
            </a:pPr>
            <a:r>
              <a:t>These are my colleagues—the faculty who took the risk to experiment, who shared their failures as openly as their successes, who contributed to this collective learning journey.</a:t>
            </a:r>
          </a:p>
          <a:p>
            <a:pPr marL="0" lvl="0" indent="0">
              <a:buNone/>
            </a:pPr>
            <a:endParaRPr/>
          </a:p>
          <a:p>
            <a:pPr marL="0" lvl="0" indent="0">
              <a:buNone/>
            </a:pPr>
            <a:r>
              <a:t>Tomayess, exploring Claude Opus for feedback mechanisms. Katharina, creating crisis simulations. Tony, turning AI errors into teaching moments. Renée, pioneering graphic image novels and publishing the research. Shyam, redesigning an entire unit when AI made the old format obsolete. And many others—Sandra planning for 2026, Liz reimagining workshops, Farveh applying AI across research and teaching, Bella building on training from last year.</a:t>
            </a:r>
          </a:p>
          <a:p>
            <a:pPr marL="0" lvl="0" indent="0">
              <a:buNone/>
            </a:pPr>
            <a:endParaRPr/>
          </a:p>
          <a:p>
            <a:pPr marL="0" lvl="0" indent="0">
              <a:buNone/>
            </a:pPr>
            <a:r>
              <a:t>Every one of them moved from hesitation to confident practice. Every one of them is still learning, still iterating. That’s the culture we’re building—one of open experimentation, shared learning, and continuous improvement.</a:t>
            </a:r>
          </a:p>
          <a:p>
            <a:pPr marL="0" lvl="0" indent="0">
              <a:buNone/>
            </a:pPr>
            <a:endParaRPr/>
          </a:p>
          <a:p>
            <a:pPr marL="0" lvl="0" indent="0">
              <a:buNone/>
            </a:pPr>
            <a:r>
              <a:t>And to you—the FBL Advisory Board—thank you for your time today, for your strategic input, and for your ongoing support of curriculum innovation. These conversations matter. Your perspective from industry helps us ensure that what we’re teaching is what you need. That’s the partnership that makes education relevant.</a:t>
            </a:r>
          </a:p>
          <a:p>
            <a:pPr marL="0" lvl="0" indent="0">
              <a:buNone/>
            </a:pPr>
            <a:endParaRPr/>
          </a:p>
          <a:p>
            <a:pPr marL="0" lvl="0" indent="0">
              <a:buNone/>
            </a:pPr>
            <a:r>
              <a:t>And in the spirit of transparency: AI tools assisted in creating this presentation. Claude and Gemini for drafting, Flux for images. But every bit of content was reviewed and validated through human expertise—just like we’re teaching students to do.</a:t>
            </a:r>
          </a:p>
          <a:p>
            <a:pPr marL="0" lvl="0" indent="0">
              <a:buNone/>
            </a:pPr>
            <a:endParaRPr/>
          </a:p>
          <a:p>
            <a:pPr marL="0" lvl="0" indent="0">
              <a:buNone/>
            </a:pPr>
            <a:r>
              <a:t>This presentation practices what it preaches: AI for efficiency, human judgment for quality.</a:t>
            </a:r>
          </a:p>
          <a:p>
            <a:pPr marL="0" lvl="0" indent="0">
              <a:buNone/>
            </a:pPr>
            <a:endParaRPr/>
          </a:p>
          <a:p>
            <a:pPr marL="0" lvl="0" indent="0">
              <a:buNone/>
            </a:pPr>
            <a:r>
              <a:t>Thank you.</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8BDFEC3-8487-43E8-A154-7C12CBC1FFF2}" type="slidenum">
              <a:rPr lang="en-US" smtClean="0"/>
              <a:t>16</a:t>
            </a:fld>
            <a:endParaRPr lang="en-US"/>
          </a:p>
        </p:txBody>
      </p:sp>
    </p:spTree>
    <p:extLst>
      <p:ext uri="{BB962C8B-B14F-4D97-AF65-F5344CB8AC3E}">
        <p14:creationId xmlns:p14="http://schemas.microsoft.com/office/powerpoint/2010/main" val="2516080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Ten Ways AI Supports Learning:</a:t>
            </a:r>
          </a:p>
          <a:p>
            <a:pPr marL="0" lvl="0" indent="0">
              <a:buNone/>
            </a:pPr>
            <a:endParaRPr b="1"/>
          </a:p>
          <a:p>
            <a:pPr lvl="0"/>
            <a:r>
              <a:t>Possibility engine</a:t>
            </a:r>
          </a:p>
          <a:p>
            <a:pPr marL="0" lvl="0" indent="0">
              <a:buNone/>
            </a:pPr>
            <a:endParaRPr/>
          </a:p>
          <a:p>
            <a:pPr lvl="0"/>
            <a:r>
              <a:t>Socratic opponent</a:t>
            </a:r>
            <a:br/>
            <a:endParaRPr/>
          </a:p>
          <a:p>
            <a:pPr marL="0" lvl="0" indent="0">
              <a:buNone/>
            </a:pPr>
            <a:endParaRPr/>
          </a:p>
          <a:p>
            <a:pPr lvl="0"/>
            <a:r>
              <a:t>Collaboration coach</a:t>
            </a:r>
          </a:p>
          <a:p>
            <a:pPr marL="0" lvl="0" indent="0">
              <a:buNone/>
            </a:pPr>
            <a:endParaRPr/>
          </a:p>
          <a:p>
            <a:pPr lvl="0"/>
            <a:r>
              <a:t>Personal tutor</a:t>
            </a:r>
          </a:p>
          <a:p>
            <a:pPr marL="0" lvl="0" indent="0">
              <a:buNone/>
            </a:pPr>
            <a:endParaRPr/>
          </a:p>
          <a:p>
            <a:pPr lvl="0"/>
            <a:r>
              <a:t>Study buddy</a:t>
            </a:r>
          </a:p>
          <a:p>
            <a:pPr marL="0" lvl="0" indent="0">
              <a:buNone/>
            </a:pPr>
            <a:endParaRPr/>
          </a:p>
          <a:p>
            <a:pPr marL="0" lvl="0" indent="0">
              <a:buNone/>
            </a:pPr>
            <a:r>
              <a:rPr i="1"/>
              <a:t>Reference from March presentation</a:t>
            </a:r>
          </a:p>
          <a:p>
            <a:pPr marL="0" lvl="0" indent="0">
              <a:buNone/>
            </a:pPr>
            <a:endParaRPr i="1"/>
          </a:p>
          <a:p>
            <a:pPr marL="0" lvl="0" indent="0">
              <a:buNone/>
            </a:pPr>
            <a:r>
              <a:t>[Only use if someone asks: “But specifically, how should students be using AI?”]</a:t>
            </a:r>
          </a:p>
          <a:p>
            <a:pPr marL="0" lvl="0" indent="0">
              <a:buNone/>
            </a:pPr>
            <a:endParaRPr/>
          </a:p>
          <a:p>
            <a:pPr marL="0" lvl="0" indent="0">
              <a:buNone/>
            </a:pPr>
            <a:r>
              <a:t>In March, I shared UNESCO’s research on AI roles in education. I won’t go through all ten, but the framework is useful.</a:t>
            </a:r>
          </a:p>
          <a:p>
            <a:pPr marL="0" lvl="0" indent="0">
              <a:buNone/>
            </a:pPr>
            <a:endParaRPr/>
          </a:p>
          <a:p>
            <a:pPr marL="0" lvl="0" indent="0">
              <a:buNone/>
            </a:pPr>
            <a:r>
              <a:t>AI as “possibility engine” - generate alternatives, explore options. AI as “Socratic opponent” - argue against your position to strengthen it. AI as “personal tutor” - patient, non-judgmental feedback.</a:t>
            </a:r>
          </a:p>
          <a:p>
            <a:pPr marL="0" lvl="0" indent="0">
              <a:buNone/>
            </a:pPr>
            <a:endParaRPr/>
          </a:p>
          <a:p>
            <a:pPr marL="0" lvl="0" indent="0">
              <a:buNone/>
            </a:pPr>
            <a:r>
              <a:t>The key: these are roles for AI as learning partner, not learning replacement.</a:t>
            </a:r>
          </a:p>
          <a:p>
            <a:pPr marL="0" lvl="0" indent="0">
              <a:buNone/>
            </a:pPr>
            <a:endParaRPr/>
          </a:p>
          <a:p>
            <a:pPr marL="0" lvl="0" indent="0">
              <a:buNone/>
            </a:pPr>
            <a:r>
              <a:t>Several of our faculty are already using these patterns, whether they know the UNESCO framework or not.</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Tools Supporting Faculty:</a:t>
            </a:r>
          </a:p>
          <a:p>
            <a:pPr marL="0" lvl="0" indent="0">
              <a:buNone/>
            </a:pPr>
            <a:endParaRPr b="1"/>
          </a:p>
          <a:p>
            <a:pPr lvl="0"/>
            <a:r>
              <a:t>Curriculum Curator → Content transformation</a:t>
            </a:r>
          </a:p>
          <a:p>
            <a:pPr marL="0" lvl="0" indent="0">
              <a:buNone/>
            </a:pPr>
            <a:endParaRPr/>
          </a:p>
          <a:p>
            <a:pPr lvl="0"/>
            <a:r>
              <a:t>FLX → Module restructuring</a:t>
            </a:r>
          </a:p>
          <a:p>
            <a:pPr marL="0" lvl="0" indent="0">
              <a:buNone/>
            </a:pPr>
            <a:endParaRPr/>
          </a:p>
          <a:p>
            <a:pPr lvl="0"/>
            <a:r>
              <a:t>Time savings: 80%+ on formatting tasks</a:t>
            </a:r>
          </a:p>
          <a:p>
            <a:pPr marL="0" lvl="0" indent="0">
              <a:buNone/>
            </a:pPr>
            <a:endParaRPr/>
          </a:p>
          <a:p>
            <a:pPr marL="0" lvl="0" indent="0">
              <a:buNone/>
            </a:pPr>
            <a:r>
              <a:rPr i="1"/>
              <a:t>Efficiency enables innovation</a:t>
            </a:r>
          </a:p>
          <a:p>
            <a:pPr marL="0" lvl="0" indent="0">
              <a:buNone/>
            </a:pPr>
            <a:endParaRPr i="1"/>
          </a:p>
          <a:p>
            <a:pPr marL="0" lvl="0" indent="0">
              <a:buNone/>
            </a:pPr>
            <a:r>
              <a:t>[Only use if someone asks about technical infrastructure]</a:t>
            </a:r>
          </a:p>
          <a:p>
            <a:pPr marL="0" lvl="0" indent="0">
              <a:buNone/>
            </a:pPr>
            <a:endParaRPr/>
          </a:p>
          <a:p>
            <a:pPr marL="0" lvl="0" indent="0">
              <a:buNone/>
            </a:pPr>
            <a:r>
              <a:t>We’re also investing in tools that support faculty efficiency. The Curriculum Curator and FLX tools help transform existing content into new formats - PDFs to interactive web experiences, static content to adaptive modules.</a:t>
            </a:r>
          </a:p>
          <a:p>
            <a:pPr marL="0" lvl="0" indent="0">
              <a:buNone/>
            </a:pPr>
            <a:endParaRPr/>
          </a:p>
          <a:p>
            <a:pPr marL="0" lvl="0" indent="0">
              <a:buNone/>
            </a:pPr>
            <a:r>
              <a:t>One colleague converted a worksheet to HTML in 30 minutes. Not replacing content expertise - just handling the technical busywork.</a:t>
            </a:r>
          </a:p>
          <a:p>
            <a:pPr marL="0" lvl="0" indent="0">
              <a:buNone/>
            </a:pPr>
            <a:endParaRPr/>
          </a:p>
          <a:p>
            <a:pPr marL="0" lvl="0" indent="0">
              <a:buNone/>
            </a:pPr>
            <a:r>
              <a:t>This matters because faculty time is the bottleneck. If AI can handle formatting and restructuring, faculty can focus on pedagogy and innovation.</a:t>
            </a:r>
          </a:p>
          <a:p>
            <a:pPr marL="0" lvl="0" indent="0">
              <a:buNone/>
            </a:pPr>
            <a:endParaRPr/>
          </a:p>
          <a:p>
            <a:pPr marL="0" lvl="0" indent="0">
              <a:buNone/>
            </a:pPr>
            <a:r>
              <a:t>It’s the same principle we’re teaching students: use AI for the mechanical so you can focus on the meaningful.</a:t>
            </a:r>
          </a:p>
        </p:txBody>
      </p:sp>
      <p:sp>
        <p:nvSpPr>
          <p:cNvPr id="4" name="Slide Number Placeholder 3"/>
          <p:cNvSpPr>
            <a:spLocks noGrp="1"/>
          </p:cNvSpPr>
          <p:nvPr>
            <p:ph type="sldNum" sz="quarter" idx="10"/>
          </p:nvPr>
        </p:nvSpPr>
        <p:spPr/>
        <p:txBody>
          <a:bodyPr/>
          <a:lstStyle/>
          <a:p>
            <a:fld id="{18BDFEC3-8487-43E8-A154-7C12CBC1FFF2}"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March 2024 Questions:</a:t>
            </a:r>
          </a:p>
          <a:p>
            <a:pPr marL="0" lvl="0" indent="0">
              <a:buNone/>
            </a:pPr>
            <a:endParaRPr b="1"/>
          </a:p>
          <a:p>
            <a:pPr marL="342900" lvl="0" indent="-342900">
              <a:buAutoNum type="arabicPeriod"/>
            </a:pPr>
            <a:r>
              <a:t>What AI skills are critical?</a:t>
            </a:r>
            <a:br/>
            <a:endParaRPr/>
          </a:p>
          <a:p>
            <a:pPr marL="0" lvl="0" indent="0">
              <a:buNone/>
            </a:pPr>
            <a:endParaRPr/>
          </a:p>
          <a:p>
            <a:pPr marL="342900" lvl="0" indent="-342900">
              <a:buAutoNum type="arabicPeriod"/>
            </a:pPr>
            <a:r>
              <a:t>How can we collaborate with industry?</a:t>
            </a:r>
            <a:br/>
            <a:endParaRPr/>
          </a:p>
          <a:p>
            <a:pPr marL="0" lvl="0" indent="0">
              <a:buNone/>
            </a:pPr>
            <a:endParaRPr/>
          </a:p>
          <a:p>
            <a:pPr marL="342900" lvl="0" indent="-342900">
              <a:buAutoNum type="arabicPeriod"/>
            </a:pPr>
            <a:r>
              <a:t>What ethical considerations?</a:t>
            </a:r>
          </a:p>
          <a:p>
            <a:pPr marL="0" lvl="0" indent="0">
              <a:buNone/>
            </a:pPr>
            <a:endParaRPr/>
          </a:p>
          <a:p>
            <a:pPr marL="0" lvl="0" indent="0">
              <a:buNone/>
            </a:pPr>
            <a:r>
              <a:rPr b="1"/>
              <a:t>October 2024 Answers:</a:t>
            </a:r>
          </a:p>
          <a:p>
            <a:pPr marL="0" lvl="0" indent="0">
              <a:buNone/>
            </a:pPr>
            <a:endParaRPr b="1"/>
          </a:p>
          <a:p>
            <a:pPr marL="342900" lvl="0" indent="-342900">
              <a:buAutoNum type="arabicPeriod"/>
            </a:pPr>
            <a:r>
              <a:t>Critical evaluation, not just use</a:t>
            </a:r>
            <a:br/>
            <a:endParaRPr/>
          </a:p>
          <a:p>
            <a:pPr marL="0" lvl="0" indent="0">
              <a:buNone/>
            </a:pPr>
            <a:endParaRPr/>
          </a:p>
          <a:p>
            <a:pPr marL="342900" lvl="0" indent="-342900">
              <a:buAutoNum type="arabicPeriod"/>
            </a:pPr>
            <a:r>
              <a:t>Real partnerships emerging</a:t>
            </a:r>
            <a:br/>
            <a:endParaRPr/>
          </a:p>
          <a:p>
            <a:pPr marL="0" lvl="0" indent="0">
              <a:buNone/>
            </a:pPr>
            <a:endParaRPr/>
          </a:p>
          <a:p>
            <a:pPr marL="342900" lvl="0" indent="-342900">
              <a:buAutoNum type="arabicPeriod"/>
            </a:pPr>
            <a:r>
              <a:t>New frameworks being tested</a:t>
            </a:r>
          </a:p>
          <a:p>
            <a:pPr marL="0" lvl="0" indent="0">
              <a:buNone/>
            </a:pPr>
            <a:endParaRPr/>
          </a:p>
          <a:p>
            <a:pPr marL="0" lvl="0" indent="0">
              <a:buNone/>
            </a:pPr>
            <a:r>
              <a:t>[Only use if you want to create explicit callback to March meeting]</a:t>
            </a:r>
          </a:p>
          <a:p>
            <a:pPr marL="0" lvl="0" indent="0">
              <a:buNone/>
            </a:pPr>
            <a:endParaRPr/>
          </a:p>
          <a:p>
            <a:pPr marL="0" lvl="0" indent="0">
              <a:buNone/>
            </a:pPr>
            <a:r>
              <a:t>In March, we ended with three questions for you. [Point to left column]</a:t>
            </a:r>
          </a:p>
          <a:p>
            <a:pPr marL="0" lvl="0" indent="0">
              <a:buNone/>
            </a:pPr>
            <a:endParaRPr/>
          </a:p>
          <a:p>
            <a:pPr marL="0" lvl="0" indent="0">
              <a:buNone/>
            </a:pPr>
            <a:r>
              <a:t>Six months later, we don’t have complete answers, but we have better questions. [Point to right column]</a:t>
            </a:r>
          </a:p>
          <a:p>
            <a:pPr marL="0" lvl="0" indent="0">
              <a:buNone/>
            </a:pPr>
            <a:endParaRPr/>
          </a:p>
          <a:p>
            <a:pPr marL="0" lvl="0" indent="0">
              <a:buNone/>
            </a:pPr>
            <a:r>
              <a:t>We’ve learned that AI skills aren’t about tool proficiency - they’re about critical judgment. Tony’s story proved that.</a:t>
            </a:r>
          </a:p>
          <a:p>
            <a:pPr marL="0" lvl="0" indent="0">
              <a:buNone/>
            </a:pPr>
            <a:endParaRPr/>
          </a:p>
          <a:p>
            <a:pPr marL="0" lvl="0" indent="0">
              <a:buNone/>
            </a:pPr>
            <a:r>
              <a:t>We’ve started building industry partnerships - but we need to scale them. That’s where you come in.</a:t>
            </a:r>
          </a:p>
          <a:p>
            <a:pPr marL="0" lvl="0" indent="0">
              <a:buNone/>
            </a:pPr>
            <a:endParaRPr/>
          </a:p>
          <a:p>
            <a:pPr marL="0" lvl="0" indent="0">
              <a:buNone/>
            </a:pPr>
            <a:r>
              <a:t>And we’re testing ethical frameworks in real time - every faculty experiment is generating data about what works.</a:t>
            </a:r>
          </a:p>
          <a:p>
            <a:pPr marL="0" lvl="0" indent="0">
              <a:buNone/>
            </a:pPr>
            <a:endParaRPr/>
          </a:p>
          <a:p>
            <a:pPr marL="0" lvl="0" indent="0">
              <a:buNone/>
            </a:pPr>
            <a:r>
              <a:t>We’re making progress. But it’s iterative, not complete. And that’s okay.</a:t>
            </a:r>
          </a:p>
        </p:txBody>
      </p:sp>
      <p:sp>
        <p:nvSpPr>
          <p:cNvPr id="4" name="Slide Number Placeholder 3"/>
          <p:cNvSpPr>
            <a:spLocks noGrp="1"/>
          </p:cNvSpPr>
          <p:nvPr>
            <p:ph type="sldNum" sz="quarter" idx="10"/>
          </p:nvPr>
        </p:nvSpPr>
        <p:spPr/>
        <p:txBody>
          <a:bodyPr/>
          <a:lstStyle/>
          <a:p>
            <a:fld id="{18BDFEC3-8487-43E8-A154-7C12CBC1FFF2}" type="slidenum">
              <a:rPr lang="en-US"/>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March 2024: We Asked Questions</a:t>
            </a:r>
          </a:p>
          <a:p>
            <a:pPr marL="0" lvl="0" indent="0">
              <a:buNone/>
            </a:pPr>
            <a:endParaRPr b="1"/>
          </a:p>
          <a:p>
            <a:pPr lvl="0"/>
            <a:r>
              <a:t>What challenges will we face?</a:t>
            </a:r>
          </a:p>
          <a:p>
            <a:pPr marL="0" lvl="0" indent="0">
              <a:buNone/>
            </a:pPr>
            <a:endParaRPr/>
          </a:p>
          <a:p>
            <a:pPr lvl="0"/>
            <a:r>
              <a:t>How should we respond?</a:t>
            </a:r>
          </a:p>
          <a:p>
            <a:pPr marL="0" lvl="0" indent="0">
              <a:buNone/>
            </a:pPr>
            <a:endParaRPr/>
          </a:p>
          <a:p>
            <a:pPr lvl="0"/>
            <a:r>
              <a:t>What do students need?</a:t>
            </a:r>
          </a:p>
          <a:p>
            <a:pPr marL="0" lvl="0" indent="0">
              <a:buNone/>
            </a:pPr>
            <a:endParaRPr/>
          </a:p>
          <a:p>
            <a:pPr marL="0" lvl="0" indent="0">
              <a:buNone/>
            </a:pPr>
            <a:r>
              <a:rPr b="1"/>
              <a:t>October 2024: We Have Answers</a:t>
            </a:r>
          </a:p>
          <a:p>
            <a:pPr marL="0" lvl="0" indent="0">
              <a:buNone/>
            </a:pPr>
            <a:endParaRPr b="1"/>
          </a:p>
          <a:p>
            <a:pPr lvl="0"/>
            <a:r>
              <a:t>Real adoption patterns</a:t>
            </a:r>
          </a:p>
          <a:p>
            <a:pPr marL="0" lvl="0" indent="0">
              <a:buNone/>
            </a:pPr>
            <a:endParaRPr/>
          </a:p>
          <a:p>
            <a:pPr lvl="0"/>
            <a:r>
              <a:t>Actual use cases</a:t>
            </a:r>
          </a:p>
          <a:p>
            <a:pPr marL="0" lvl="0" indent="0">
              <a:buNone/>
            </a:pPr>
            <a:endParaRPr/>
          </a:p>
          <a:p>
            <a:pPr lvl="0"/>
            <a:r>
              <a:t>New questions</a:t>
            </a:r>
          </a:p>
          <a:p>
            <a:pPr marL="0" lvl="0" indent="0">
              <a:buNone/>
            </a:pPr>
            <a:endParaRPr/>
          </a:p>
          <a:p>
            <a:pPr marL="0" lvl="0" indent="0">
              <a:buNone/>
            </a:pPr>
            <a:r>
              <a:t>In March, we were asking fundamental questions. There was uncertainty. Fear, even. “Should we use AI?” “Aren’t students cheating?” “Will this replace us?”</a:t>
            </a:r>
          </a:p>
          <a:p>
            <a:pPr marL="0" lvl="0" indent="0">
              <a:buNone/>
            </a:pPr>
            <a:endParaRPr/>
          </a:p>
          <a:p>
            <a:pPr marL="0" lvl="0" indent="0">
              <a:buNone/>
            </a:pPr>
            <a:r>
              <a:t>Six months later, something shifted. I sent a simple email to faculty last week asking: “How are you using AI?” I expected maybe a handful of responses.</a:t>
            </a:r>
          </a:p>
          <a:p>
            <a:pPr marL="0" lvl="0" indent="0">
              <a:buNone/>
            </a:pPr>
            <a:endParaRPr/>
          </a:p>
          <a:p>
            <a:pPr marL="0" lvl="0" indent="0">
              <a:buNone/>
            </a:pPr>
            <a:r>
              <a:t>Instead, I got this [gesture to the right side of sketch]. Faculty across disciplines, sharing stories of experimentation, adaptation, innovation. The question changed from “Should I?” to “How should I?”</a:t>
            </a:r>
          </a:p>
          <a:p>
            <a:pPr marL="0" lvl="0" indent="0">
              <a:buNone/>
            </a:pPr>
            <a:endParaRPr/>
          </a:p>
          <a:p>
            <a:pPr marL="0" lvl="0" indent="0">
              <a:buNone/>
            </a:pPr>
            <a:r>
              <a:t>That shift - from paralysis to practice - that’s what I want to explore with you today.</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Teaching Critical Evaluation:</a:t>
            </a:r>
          </a:p>
          <a:p>
            <a:pPr marL="0" lvl="0" indent="0">
              <a:buNone/>
            </a:pPr>
            <a:endParaRPr b="1"/>
          </a:p>
          <a:p>
            <a:pPr marL="342900" lvl="0" indent="-342900">
              <a:buAutoNum type="arabicPeriod"/>
            </a:pPr>
            <a:r>
              <a:rPr b="1"/>
              <a:t>Question the Source</a:t>
            </a:r>
            <a:r>
              <a:t>: What’s the AI’s training? Limitations?</a:t>
            </a:r>
          </a:p>
          <a:p>
            <a:pPr marL="0" lvl="0" indent="0">
              <a:buNone/>
            </a:pPr>
            <a:endParaRPr/>
          </a:p>
          <a:p>
            <a:pPr marL="342900" lvl="0" indent="-342900">
              <a:buAutoNum type="arabicPeriod"/>
            </a:pPr>
            <a:r>
              <a:rPr b="1"/>
              <a:t>Verify Claims</a:t>
            </a:r>
            <a:r>
              <a:t>: Cross-check facts, especially statistics</a:t>
            </a:r>
          </a:p>
          <a:p>
            <a:pPr marL="0" lvl="0" indent="0">
              <a:buNone/>
            </a:pPr>
            <a:endParaRPr/>
          </a:p>
          <a:p>
            <a:pPr marL="342900" lvl="0" indent="-342900">
              <a:buAutoNum type="arabicPeriod"/>
            </a:pPr>
            <a:r>
              <a:rPr b="1"/>
              <a:t>Evaluate Logic</a:t>
            </a:r>
            <a:r>
              <a:t>: Does the reasoning hold up?</a:t>
            </a:r>
          </a:p>
          <a:p>
            <a:pPr marL="0" lvl="0" indent="0">
              <a:buNone/>
            </a:pPr>
            <a:endParaRPr/>
          </a:p>
          <a:p>
            <a:pPr marL="342900" lvl="0" indent="-342900">
              <a:buAutoNum type="arabicPeriod"/>
            </a:pPr>
            <a:r>
              <a:rPr b="1"/>
              <a:t>Identify Bias</a:t>
            </a:r>
            <a:r>
              <a:t>: What perspectives are missing?</a:t>
            </a:r>
          </a:p>
          <a:p>
            <a:pPr marL="0" lvl="0" indent="0">
              <a:buNone/>
            </a:pPr>
            <a:endParaRPr/>
          </a:p>
          <a:p>
            <a:pPr marL="342900" lvl="0" indent="-342900">
              <a:buAutoNum type="arabicPeriod"/>
            </a:pPr>
            <a:r>
              <a:rPr b="1"/>
              <a:t>Iterate &amp; Improve</a:t>
            </a:r>
            <a:r>
              <a:t>: Use critique to refine prompts</a:t>
            </a:r>
          </a:p>
          <a:p>
            <a:pPr marL="0" lvl="0" indent="0">
              <a:buNone/>
            </a:pPr>
            <a:endParaRPr/>
          </a:p>
          <a:p>
            <a:pPr marL="0" lvl="0" indent="0">
              <a:buNone/>
            </a:pPr>
            <a:r>
              <a:rPr i="1"/>
              <a:t>From passive consumption to active evaluation</a:t>
            </a:r>
          </a:p>
          <a:p>
            <a:pPr marL="0" lvl="0" indent="0">
              <a:buNone/>
            </a:pPr>
            <a:endParaRPr i="1"/>
          </a:p>
          <a:p>
            <a:pPr marL="0" lvl="0" indent="0">
              <a:buNone/>
            </a:pPr>
            <a:r>
              <a:t>[Only use if someone asks: “How do you actually teach AI literacy?” or “What does your framework look like?”]</a:t>
            </a:r>
          </a:p>
          <a:p>
            <a:pPr marL="0" lvl="0" indent="0">
              <a:buNone/>
            </a:pPr>
            <a:endParaRPr/>
          </a:p>
          <a:p>
            <a:pPr marL="0" lvl="0" indent="0">
              <a:buNone/>
            </a:pPr>
            <a:r>
              <a:t>Great question. I teach my students a 5-step framework for critiquing AI responses. [Point to circle]</a:t>
            </a:r>
          </a:p>
          <a:p>
            <a:pPr marL="0" lvl="0" indent="0">
              <a:buNone/>
            </a:pPr>
            <a:endParaRPr/>
          </a:p>
          <a:p>
            <a:pPr marL="0" lvl="0" indent="0">
              <a:buNone/>
            </a:pPr>
            <a:r>
              <a:t>Step 1: Question the Source. What’s this AI trained on? What are its known limitations? Students need to understand that ChatGPT, Claude, and Copilot have different strengths and weaknesses.</a:t>
            </a:r>
          </a:p>
          <a:p>
            <a:pPr marL="0" lvl="0" indent="0">
              <a:buNone/>
            </a:pPr>
            <a:endParaRPr/>
          </a:p>
          <a:p>
            <a:pPr marL="0" lvl="0" indent="0">
              <a:buNone/>
            </a:pPr>
            <a:r>
              <a:t>Step 2: Verify Claims. Especially statistics, dates, citations. AI hallucinates. Students must cross-reference against authoritative sources. If AI says “30% of businesses use this technology” - where’s that number from?</a:t>
            </a:r>
          </a:p>
          <a:p>
            <a:pPr marL="0" lvl="0" indent="0">
              <a:buNone/>
            </a:pPr>
            <a:endParaRPr/>
          </a:p>
          <a:p>
            <a:pPr marL="0" lvl="0" indent="0">
              <a:buNone/>
            </a:pPr>
            <a:r>
              <a:t>Step 3: Evaluate Logic. Does the reasoning actually hold up? AI can produce plausible-sounding arguments that fall apart under scrutiny. Students need to spot logical fallacies, missing steps, or unsupported leaps.</a:t>
            </a:r>
          </a:p>
          <a:p>
            <a:pPr marL="0" lvl="0" indent="0">
              <a:buNone/>
            </a:pPr>
            <a:endParaRPr/>
          </a:p>
          <a:p>
            <a:pPr marL="0" lvl="0" indent="0">
              <a:buNone/>
            </a:pPr>
            <a:r>
              <a:t>Step 4: Identify Bias. What perspectives are missing? AI training data has biases - often Western, often based on available internet content. Students need to ask: “Who’s voice isn’t represented here?”</a:t>
            </a:r>
          </a:p>
          <a:p>
            <a:pPr marL="0" lvl="0" indent="0">
              <a:buNone/>
            </a:pPr>
            <a:endParaRPr/>
          </a:p>
          <a:p>
            <a:pPr marL="0" lvl="0" indent="0">
              <a:buNone/>
            </a:pPr>
            <a:r>
              <a:t>Step 5: Iterate and Improve. Use your critique to refine your prompts. This is where learning happens. “The AI gave me a shallow response - how can I ask a better question?”</a:t>
            </a:r>
          </a:p>
          <a:p>
            <a:pPr marL="0" lvl="0" indent="0">
              <a:buNone/>
            </a:pPr>
            <a:endParaRPr/>
          </a:p>
          <a:p>
            <a:pPr marL="0" lvl="0" indent="0">
              <a:buNone/>
            </a:pPr>
            <a:r>
              <a:t>[Point to center student figure] The goal is active evaluation, not passive consumption.</a:t>
            </a:r>
          </a:p>
          <a:p>
            <a:pPr marL="0" lvl="0" indent="0">
              <a:buNone/>
            </a:pPr>
            <a:endParaRPr/>
          </a:p>
          <a:p>
            <a:pPr marL="0" lvl="0" indent="0">
              <a:buNone/>
            </a:pPr>
            <a:r>
              <a:t>And here’s the key: I mark their AI conversations. I assess the sophistication of their questions, how they push back on weak responses, how they iterate. The AI is the environment for demonstrating critical thinking - not a shortcut around it.</a:t>
            </a:r>
          </a:p>
          <a:p>
            <a:pPr marL="0" lvl="0" indent="0">
              <a:buNone/>
            </a:pPr>
            <a:endParaRPr/>
          </a:p>
          <a:p>
            <a:pPr marL="0" lvl="0" indent="0">
              <a:buNone/>
            </a:pPr>
            <a:r>
              <a:t>This framework works across disciplines. Business students evaluating market analysis. HR students questioning bias in recruitment algorithms. IT students testing code explanations.</a:t>
            </a:r>
          </a:p>
          <a:p>
            <a:pPr marL="0" lvl="0" indent="0">
              <a:buNone/>
            </a:pPr>
            <a:endParaRPr/>
          </a:p>
          <a:p>
            <a:pPr marL="0" lvl="0" indent="0">
              <a:buNone/>
            </a:pPr>
            <a:r>
              <a:t>It’s not about using AI less - it’s about using it more critically.</a:t>
            </a:r>
          </a:p>
        </p:txBody>
      </p:sp>
      <p:sp>
        <p:nvSpPr>
          <p:cNvPr id="4" name="Slide Number Placeholder 3"/>
          <p:cNvSpPr>
            <a:spLocks noGrp="1"/>
          </p:cNvSpPr>
          <p:nvPr>
            <p:ph type="sldNum" sz="quarter" idx="10"/>
          </p:nvPr>
        </p:nvSpPr>
        <p:spPr/>
        <p:txBody>
          <a:bodyPr/>
          <a:lstStyle/>
          <a:p>
            <a:fld id="{18BDFEC3-8487-43E8-A154-7C12CBC1FFF2}" type="slidenum">
              <a:rPr lang="en-US"/>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Not About Prevention:</a:t>
            </a:r>
            <a:r>
              <a:t> * Traditional exams ≠ solution * Detection tools ≠ reliable</a:t>
            </a:r>
          </a:p>
          <a:p>
            <a:pPr marL="0" lvl="0" indent="0">
              <a:buNone/>
            </a:pPr>
            <a:endParaRPr/>
          </a:p>
          <a:p>
            <a:pPr marL="0" lvl="0" indent="0">
              <a:buNone/>
            </a:pPr>
            <a:r>
              <a:rPr b="1"/>
              <a:t>About Demonstration:</a:t>
            </a:r>
            <a:r>
              <a:t> * 50% demonstrable individual work * AI-allowed but student-driven * Process evaluation, not just product</a:t>
            </a:r>
          </a:p>
          <a:p>
            <a:pPr marL="0" lvl="0" indent="0">
              <a:buNone/>
            </a:pPr>
            <a:endParaRPr/>
          </a:p>
          <a:p>
            <a:pPr marL="0" lvl="0" indent="0">
              <a:buNone/>
            </a:pPr>
            <a:r>
              <a:rPr b="1"/>
              <a:t>Examples:</a:t>
            </a:r>
            <a:r>
              <a:t> * Marking AI conversations * Oral defense of AI-generated work * Iterative development portfolios</a:t>
            </a:r>
          </a:p>
          <a:p>
            <a:pPr marL="0" lvl="0" indent="0">
              <a:buNone/>
            </a:pPr>
            <a:endParaRPr/>
          </a:p>
          <a:p>
            <a:pPr marL="0" lvl="0" indent="0">
              <a:buNone/>
            </a:pPr>
            <a:r>
              <a:t>[Only use if someone asks: “But how do you prevent cheating?” or “What about academic integrity?”]</a:t>
            </a:r>
          </a:p>
          <a:p>
            <a:pPr marL="0" lvl="0" indent="0">
              <a:buNone/>
            </a:pPr>
            <a:endParaRPr/>
          </a:p>
          <a:p>
            <a:pPr marL="0" lvl="0" indent="0">
              <a:buNone/>
            </a:pPr>
            <a:r>
              <a:t>Excellent question, and it gets to the heart of Assessment 2030 thinking. [Point to scale]</a:t>
            </a:r>
          </a:p>
          <a:p>
            <a:pPr marL="0" lvl="0" indent="0">
              <a:buNone/>
            </a:pPr>
            <a:endParaRPr/>
          </a:p>
          <a:p>
            <a:pPr marL="0" lvl="0" indent="0">
              <a:buNone/>
            </a:pPr>
            <a:r>
              <a:t>We’ve been focused on </a:t>
            </a:r>
            <a:r>
              <a:rPr b="1"/>
              <a:t>prevention</a:t>
            </a:r>
            <a:r>
              <a:t> [point to left side] - locked browsers, exam rooms, plagiarism detection software. But this is an arms race we can’t win. AI detection tools have high false positive rates and are easily circumvented.</a:t>
            </a:r>
          </a:p>
          <a:p>
            <a:pPr marL="0" lvl="0" indent="0">
              <a:buNone/>
            </a:pPr>
            <a:endParaRPr/>
          </a:p>
          <a:p>
            <a:pPr marL="0" lvl="0" indent="0">
              <a:buNone/>
            </a:pPr>
            <a:r>
              <a:t>Instead, we’re shifting to </a:t>
            </a:r>
            <a:r>
              <a:rPr b="1"/>
              <a:t>demonstration</a:t>
            </a:r>
            <a:r>
              <a:t> [point to right side]. Can students demonstrate their thinking? Their process? Their ability to evaluate and iterate?</a:t>
            </a:r>
          </a:p>
          <a:p>
            <a:pPr marL="0" lvl="0" indent="0">
              <a:buNone/>
            </a:pPr>
            <a:endParaRPr/>
          </a:p>
          <a:p>
            <a:pPr marL="0" lvl="0" indent="0">
              <a:buNone/>
            </a:pPr>
            <a:r>
              <a:t>[Point to fulcrum] My operating principle: At least 50% of any assessment must show the student’s individual thinking. That doesn’t mean AI is banned from the other 50% - it means we design assessments where AI can be a tool but not a replacement.</a:t>
            </a:r>
          </a:p>
          <a:p>
            <a:pPr marL="0" lvl="0" indent="0">
              <a:buNone/>
            </a:pPr>
            <a:endParaRPr/>
          </a:p>
          <a:p>
            <a:pPr marL="0" lvl="0" indent="0">
              <a:buNone/>
            </a:pPr>
            <a:r>
              <a:t>[Point to examples on right side] What does this look like practically?</a:t>
            </a:r>
          </a:p>
          <a:p>
            <a:pPr marL="0" lvl="0" indent="0">
              <a:buNone/>
            </a:pPr>
            <a:endParaRPr/>
          </a:p>
          <a:p>
            <a:pPr marL="0" lvl="0" indent="0">
              <a:buNone/>
            </a:pPr>
            <a:r>
              <a:rPr b="1"/>
              <a:t>Marking AI conversations</a:t>
            </a:r>
            <a:r>
              <a:t>: I assess the questions students ask, how they push back on AI responses, how they iterate. The conversation reveals their thinking.</a:t>
            </a:r>
          </a:p>
          <a:p>
            <a:pPr marL="0" lvl="0" indent="0">
              <a:buNone/>
            </a:pPr>
            <a:endParaRPr/>
          </a:p>
          <a:p>
            <a:pPr marL="0" lvl="0" indent="0">
              <a:buNone/>
            </a:pPr>
            <a:r>
              <a:rPr b="1"/>
              <a:t>Oral defense</a:t>
            </a:r>
            <a:r>
              <a:t>: Students use AI to generate initial content, but must defend it, explain alternatives they considered, identify limitations. Can’t do that if AI did all the thinking.</a:t>
            </a:r>
          </a:p>
          <a:p>
            <a:pPr marL="0" lvl="0" indent="0">
              <a:buNone/>
            </a:pPr>
            <a:endParaRPr/>
          </a:p>
          <a:p>
            <a:pPr marL="0" lvl="0" indent="0">
              <a:buNone/>
            </a:pPr>
            <a:r>
              <a:rPr b="1"/>
              <a:t>Iterative portfolios</a:t>
            </a:r>
            <a:r>
              <a:t>: Show the development process. First draft, feedback (human or AI), revision, reflection. The learning is visible in the iteration.</a:t>
            </a:r>
          </a:p>
          <a:p>
            <a:pPr marL="0" lvl="0" indent="0">
              <a:buNone/>
            </a:pPr>
            <a:endParaRPr/>
          </a:p>
          <a:p>
            <a:pPr marL="0" lvl="0" indent="0">
              <a:buNone/>
            </a:pPr>
            <a:r>
              <a:t>[Point to Tony’s and Renée’s examples from earlier] Tony’s approach - students find AI errors - requires deep understanding. Renée’s graphic novels - AI helps with images, but students must demonstrate conceptual synthesis.</a:t>
            </a:r>
          </a:p>
          <a:p>
            <a:pPr marL="0" lvl="0" indent="0">
              <a:buNone/>
            </a:pPr>
            <a:endParaRPr/>
          </a:p>
          <a:p>
            <a:pPr marL="0" lvl="0" indent="0">
              <a:buNone/>
            </a:pPr>
            <a:r>
              <a:t>[Address the concern directly] Is this more work for faculty? Initially, yes. But it’s more honest about the world students are entering. And frankly, it’s better pedagogy - we’re assessing understanding, not memorization or production.</a:t>
            </a:r>
          </a:p>
          <a:p>
            <a:pPr marL="0" lvl="0" indent="0">
              <a:buNone/>
            </a:pPr>
            <a:endParaRPr/>
          </a:p>
          <a:p>
            <a:pPr marL="0" lvl="0" indent="0">
              <a:buNone/>
            </a:pPr>
            <a:r>
              <a:t>The question isn’t “How do we prevent AI use?” It’s “How do we design assessment where AI use reveals rather than hides student thinking?”</a:t>
            </a:r>
          </a:p>
          <a:p>
            <a:pPr marL="0" lvl="0" indent="0">
              <a:buNone/>
            </a:pPr>
            <a:endParaRPr/>
          </a:p>
          <a:p>
            <a:pPr marL="0" lvl="0" indent="0">
              <a:buNone/>
            </a:pPr>
            <a:r>
              <a:t>That’s the Assessment 2030 challenge - and opportunity.</a:t>
            </a:r>
          </a:p>
        </p:txBody>
      </p:sp>
      <p:sp>
        <p:nvSpPr>
          <p:cNvPr id="4" name="Slide Number Placeholder 3"/>
          <p:cNvSpPr>
            <a:spLocks noGrp="1"/>
          </p:cNvSpPr>
          <p:nvPr>
            <p:ph type="sldNum" sz="quarter" idx="10"/>
          </p:nvPr>
        </p:nvSpPr>
        <p:spPr/>
        <p:txBody>
          <a:bodyPr/>
          <a:lstStyle/>
          <a:p>
            <a:fld id="{18BDFEC3-8487-43E8-A154-7C12CBC1FFF2}" type="slidenum">
              <a:rPr lang="en-US"/>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The Traditional Assignment:</a:t>
            </a:r>
          </a:p>
          <a:p>
            <a:pPr marL="0" lvl="0" indent="0">
              <a:buNone/>
            </a:pPr>
            <a:endParaRPr b="1"/>
          </a:p>
          <a:p>
            <a:pPr marL="0" lvl="0" indent="0">
              <a:buNone/>
            </a:pPr>
            <a:r>
              <a:t>Annotated Bibliography</a:t>
            </a:r>
          </a:p>
          <a:p>
            <a:pPr marL="0" lvl="0" indent="0">
              <a:buNone/>
            </a:pPr>
            <a:endParaRPr/>
          </a:p>
          <a:p>
            <a:pPr lvl="0"/>
            <a:r>
              <a:t>Research 5 articles per topic</a:t>
            </a:r>
          </a:p>
          <a:p>
            <a:pPr marL="0" lvl="0" indent="0">
              <a:buNone/>
            </a:pPr>
            <a:endParaRPr/>
          </a:p>
          <a:p>
            <a:pPr lvl="0"/>
            <a:r>
              <a:t>Write 200-word summaries</a:t>
            </a:r>
            <a:br/>
            <a:endParaRPr/>
          </a:p>
          <a:p>
            <a:pPr marL="0" lvl="0" indent="0">
              <a:buNone/>
            </a:pPr>
            <a:endParaRPr/>
          </a:p>
          <a:p>
            <a:pPr lvl="0"/>
            <a:r>
              <a:t>Link to course concepts</a:t>
            </a:r>
          </a:p>
          <a:p>
            <a:pPr marL="0" lvl="0" indent="0">
              <a:buNone/>
            </a:pPr>
            <a:endParaRPr/>
          </a:p>
          <a:p>
            <a:pPr marL="0" lvl="0" indent="0">
              <a:buNone/>
            </a:pPr>
            <a:r>
              <a:rPr b="1"/>
              <a:t>The AI Reality:</a:t>
            </a:r>
          </a:p>
          <a:p>
            <a:pPr marL="0" lvl="0" indent="0">
              <a:buNone/>
            </a:pPr>
            <a:endParaRPr b="1"/>
          </a:p>
          <a:p>
            <a:pPr marL="0" lvl="0" indent="0">
              <a:buNone/>
            </a:pPr>
            <a:r>
              <a:t>“Could be done in no time using AI”</a:t>
            </a:r>
          </a:p>
          <a:p>
            <a:pPr marL="0" lvl="0" indent="0">
              <a:buNone/>
            </a:pPr>
            <a:endParaRPr/>
          </a:p>
          <a:p>
            <a:pPr marL="0" lvl="0" indent="0">
              <a:buNone/>
            </a:pPr>
            <a:r>
              <a:rPr b="1"/>
              <a:t>The Response:</a:t>
            </a:r>
          </a:p>
          <a:p>
            <a:pPr marL="0" lvl="0" indent="0">
              <a:buNone/>
            </a:pPr>
            <a:endParaRPr b="1"/>
          </a:p>
          <a:p>
            <a:pPr marL="0" lvl="0" indent="0">
              <a:buNone/>
            </a:pPr>
            <a:r>
              <a:t>Redesigned the entire unit:</a:t>
            </a:r>
          </a:p>
          <a:p>
            <a:pPr marL="0" lvl="0" indent="0">
              <a:buNone/>
            </a:pPr>
            <a:endParaRPr/>
          </a:p>
          <a:p>
            <a:pPr marL="342900" lvl="0" indent="-342900">
              <a:buAutoNum type="arabicPeriod"/>
            </a:pPr>
            <a:r>
              <a:t>AI-generated quizzes → integrated with lectures</a:t>
            </a:r>
          </a:p>
          <a:p>
            <a:pPr marL="0" lvl="0" indent="0">
              <a:buNone/>
            </a:pPr>
            <a:endParaRPr/>
          </a:p>
          <a:p>
            <a:pPr marL="342900" lvl="0" indent="-342900">
              <a:buAutoNum type="arabicPeriod"/>
            </a:pPr>
            <a:r>
              <a:t>In-class group worksheets → startup scenarios</a:t>
            </a:r>
          </a:p>
          <a:p>
            <a:pPr marL="0" lvl="0" indent="0">
              <a:buNone/>
            </a:pPr>
            <a:endParaRPr/>
          </a:p>
          <a:p>
            <a:pPr marL="342900" lvl="0" indent="-342900">
              <a:buAutoNum type="arabicPeriod"/>
            </a:pPr>
            <a:r>
              <a:t>Assessment now requires: collaboration, application, real-time thinking</a:t>
            </a:r>
          </a:p>
          <a:p>
            <a:pPr marL="0" lvl="0" indent="0">
              <a:buNone/>
            </a:pPr>
            <a:endParaRPr/>
          </a:p>
          <a:p>
            <a:pPr marL="0" lvl="0" indent="0">
              <a:buNone/>
            </a:pPr>
            <a:r>
              <a:rPr i="1"/>
              <a:t>“When AI makes your assignment obsolete, redesign it—don’t ban AI”</a:t>
            </a:r>
          </a:p>
          <a:p>
            <a:pPr marL="0" lvl="0" indent="0">
              <a:buNone/>
            </a:pPr>
            <a:endParaRPr i="1"/>
          </a:p>
          <a:p>
            <a:pPr marL="0" lvl="0" indent="0">
              <a:buNone/>
            </a:pPr>
            <a:r>
              <a:t>Let me share a story that shows what adaptation looks like in practice. [Point to Panel 1]</a:t>
            </a:r>
          </a:p>
          <a:p>
            <a:pPr marL="0" lvl="0" indent="0">
              <a:buNone/>
            </a:pPr>
            <a:endParaRPr/>
          </a:p>
          <a:p>
            <a:pPr marL="0" lvl="0" indent="0">
              <a:buNone/>
            </a:pPr>
            <a:r>
              <a:t>Shyam Cholayil teaches Entrepreneurship—MGMT3004. It’s a flipped classroom: students watch chunked lectures and entrepreneur interviews before class, then come together for application work.</a:t>
            </a:r>
          </a:p>
          <a:p>
            <a:pPr marL="0" lvl="0" indent="0">
              <a:buNone/>
            </a:pPr>
            <a:endParaRPr/>
          </a:p>
          <a:p>
            <a:pPr marL="0" lvl="0" indent="0">
              <a:buNone/>
            </a:pPr>
            <a:r>
              <a:t>His traditional assignment was an annotated bibliography. You know the format: research articles on each course topic, write 200-word summaries, connect them to course concepts. Standard academic work that tests research skills, synthesis, application.</a:t>
            </a:r>
          </a:p>
          <a:p>
            <a:pPr marL="0" lvl="0" indent="0">
              <a:buNone/>
            </a:pPr>
            <a:endParaRPr/>
          </a:p>
          <a:p>
            <a:pPr marL="0" lvl="0" indent="0">
              <a:buNone/>
            </a:pPr>
            <a:r>
              <a:t>Then he had a realisation. He tested it himself. He asked AI: “Find five articles about entrepreneurial finance and summarize how they relate to bootstrapping strategies.”</a:t>
            </a:r>
          </a:p>
          <a:p>
            <a:pPr marL="0" lvl="0" indent="0">
              <a:buNone/>
            </a:pPr>
            <a:endParaRPr/>
          </a:p>
          <a:p>
            <a:pPr marL="0" lvl="0" indent="0">
              <a:buNone/>
            </a:pPr>
            <a:r>
              <a:t>His words: “Could be done in no time using AI.”</a:t>
            </a:r>
          </a:p>
          <a:p>
            <a:pPr marL="0" lvl="0" indent="0">
              <a:buNone/>
            </a:pPr>
            <a:endParaRPr/>
          </a:p>
          <a:p>
            <a:pPr marL="0" lvl="0" indent="0">
              <a:buNone/>
            </a:pPr>
            <a:r>
              <a:t>Not just </a:t>
            </a:r>
            <a:r>
              <a:rPr i="1"/>
              <a:t>helped</a:t>
            </a:r>
            <a:r>
              <a:t> by AI—</a:t>
            </a:r>
            <a:r>
              <a:rPr i="1"/>
              <a:t>completed</a:t>
            </a:r>
            <a:r>
              <a:t> by AI. A student could input the course topics, get article recommendations, generate summaries, make connections. Five to ten minutes. Assignment done.</a:t>
            </a:r>
          </a:p>
          <a:p>
            <a:pPr marL="0" lvl="0" indent="0">
              <a:buNone/>
            </a:pPr>
            <a:endParaRPr/>
          </a:p>
          <a:p>
            <a:pPr marL="0" lvl="0" indent="0">
              <a:buNone/>
            </a:pPr>
            <a:r>
              <a:t>Now, some faculty respond to this reality by tightening detection. More plagiarism checks. Requiring specific sources AI can’t easily access. Oral defenses to prove the student actually read the articles. That’s the prevention approach—and it becomes an arms race.</a:t>
            </a:r>
          </a:p>
          <a:p>
            <a:pPr marL="0" lvl="0" indent="0">
              <a:buNone/>
            </a:pPr>
            <a:endParaRPr/>
          </a:p>
          <a:p>
            <a:pPr marL="0" lvl="0" indent="0">
              <a:buNone/>
            </a:pPr>
            <a:r>
              <a:t>Shyam did something different. He asked: “What can students NOT do with AI alone?” And he redesigned the entire unit.</a:t>
            </a:r>
          </a:p>
          <a:p>
            <a:pPr marL="0" lvl="0" indent="0">
              <a:buNone/>
            </a:pPr>
            <a:endParaRPr/>
          </a:p>
          <a:p>
            <a:pPr marL="0" lvl="0" indent="0">
              <a:buNone/>
            </a:pPr>
            <a:r>
              <a:t>New structure:</a:t>
            </a:r>
          </a:p>
          <a:p>
            <a:pPr marL="0" lvl="0" indent="0">
              <a:buNone/>
            </a:pPr>
            <a:endParaRPr/>
          </a:p>
          <a:p>
            <a:pPr marL="0" lvl="0" indent="0">
              <a:buNone/>
            </a:pPr>
            <a:r>
              <a:rPr b="1"/>
              <a:t>Assignment 1:</a:t>
            </a:r>
            <a:r>
              <a:t> Integrated quizzes. After each lecture chunk and entrepreneur interview, students answer questions. Not just recall—application and analysis. You can’t AI your way through these without actually engaging with the content. You need to have watched the interviews, absorbed the concepts, made connections.</a:t>
            </a:r>
          </a:p>
          <a:p>
            <a:pPr marL="0" lvl="0" indent="0">
              <a:buNone/>
            </a:pPr>
            <a:endParaRPr/>
          </a:p>
          <a:p>
            <a:pPr marL="0" lvl="0" indent="0">
              <a:buNone/>
            </a:pPr>
            <a:r>
              <a:rPr b="1"/>
              <a:t>Assignment 2:</a:t>
            </a:r>
            <a:r>
              <a:t> In-class group worksheets. This is where it gets interesting. Students arrive in class. They form groups. They’re handed scenarios—fictitious startups with real problems. “Your startup has run out of runway. You have three months of cash left. Your co-founder wants to pivot. Your lead investor is nervous. What do you do?”</a:t>
            </a:r>
          </a:p>
          <a:p>
            <a:pPr marL="0" lvl="0" indent="0">
              <a:buNone/>
            </a:pPr>
            <a:endParaRPr/>
          </a:p>
          <a:p>
            <a:pPr marL="0" lvl="0" indent="0">
              <a:buNone/>
            </a:pPr>
            <a:r>
              <a:t>They must apply lecture concepts AND insights from the entrepreneur interviews to solve these problems. Together. In real-time. Discussing. Debating. One person says “We should pivot.” Another says “No, we need to focus.” They negotiate. They defend their reasoning. They reach a consensus—or they don’t, and they explain why.</a:t>
            </a:r>
          </a:p>
          <a:p>
            <a:pPr marL="0" lvl="0" indent="0">
              <a:buNone/>
            </a:pPr>
            <a:endParaRPr/>
          </a:p>
          <a:p>
            <a:pPr marL="0" lvl="0" indent="0">
              <a:buNone/>
            </a:pPr>
            <a:r>
              <a:t>Can AI help with this? Sure—before class, they might ask AI for background on pivoting strategies or cash flow management. But AI can’t do the collaborative thinking. It can’t read the room when teammates disagree. It can’t negotiate a solution when there are multiple valid approaches. It can’t present to the class and defend under questioning.</a:t>
            </a:r>
          </a:p>
          <a:p>
            <a:pPr marL="0" lvl="0" indent="0">
              <a:buNone/>
            </a:pPr>
            <a:endParaRPr/>
          </a:p>
          <a:p>
            <a:pPr marL="0" lvl="0" indent="0">
              <a:buNone/>
            </a:pPr>
            <a:r>
              <a:t>Here’s the beautiful irony: Shyam uses AI extensively—to CREATE those quiz questions and worksheet scenarios. AI generates variations. Different startup challenges. Diverse industry contexts. He evaluates them, refines them, ensures they align with learning outcomes. The AI makes him more efficient at creating materials, so he can spend his time facilitating the learning, not generating the content.</a:t>
            </a:r>
          </a:p>
          <a:p>
            <a:pPr marL="0" lvl="0" indent="0">
              <a:buNone/>
            </a:pPr>
            <a:endParaRPr/>
          </a:p>
          <a:p>
            <a:pPr marL="0" lvl="0" indent="0">
              <a:buNone/>
            </a:pPr>
            <a:r>
              <a:t>This is Assessment 2030 in practice. The principle: When AI makes your traditional assignment obsolete, don’t ban AI—</a:t>
            </a:r>
            <a:r>
              <a:rPr b="1"/>
              <a:t>redesign the assessment</a:t>
            </a:r>
            <a:r>
              <a:t> to require what AI fundamentally cannot do:</a:t>
            </a:r>
          </a:p>
          <a:p>
            <a:pPr marL="0" lvl="0" indent="0">
              <a:buNone/>
            </a:pPr>
            <a:endParaRPr/>
          </a:p>
          <a:p>
            <a:pPr lvl="0"/>
            <a:r>
              <a:t>Real-time collaboration</a:t>
            </a:r>
          </a:p>
          <a:p>
            <a:pPr marL="0" lvl="0" indent="0">
              <a:buNone/>
            </a:pPr>
            <a:endParaRPr/>
          </a:p>
          <a:p>
            <a:pPr lvl="0"/>
            <a:r>
              <a:t>Negotiated consensus</a:t>
            </a:r>
            <a:br/>
            <a:endParaRPr/>
          </a:p>
          <a:p>
            <a:pPr marL="0" lvl="0" indent="0">
              <a:buNone/>
            </a:pPr>
            <a:endParaRPr/>
          </a:p>
          <a:p>
            <a:pPr lvl="0"/>
            <a:r>
              <a:t>Human judgment in ambiguous situations</a:t>
            </a:r>
          </a:p>
          <a:p>
            <a:pPr marL="0" lvl="0" indent="0">
              <a:buNone/>
            </a:pPr>
            <a:endParaRPr/>
          </a:p>
          <a:p>
            <a:pPr lvl="0"/>
            <a:r>
              <a:t>Presenting and defending under live questioning</a:t>
            </a:r>
          </a:p>
          <a:p>
            <a:pPr marL="0" lvl="0" indent="0">
              <a:buNone/>
            </a:pPr>
            <a:endParaRPr/>
          </a:p>
          <a:p>
            <a:pPr marL="0" lvl="0" indent="0">
              <a:buNone/>
            </a:pPr>
            <a:r>
              <a:t>And notice what didn’t happen: The rigor didn’t decrease. The learning probably </a:t>
            </a:r>
            <a:r>
              <a:rPr i="1"/>
              <a:t>increased</a:t>
            </a:r>
            <a:r>
              <a:t>. Students are now applying concepts to realistic scenarios, working in teams, presenting solutions, defending their reasoning—all skills they’ll need when they start their own ventures or join your companies.</a:t>
            </a:r>
          </a:p>
          <a:p>
            <a:pPr marL="0" lvl="0" indent="0">
              <a:buNone/>
            </a:pPr>
            <a:endParaRPr/>
          </a:p>
          <a:p>
            <a:pPr marL="0" lvl="0" indent="0">
              <a:buNone/>
            </a:pPr>
            <a:r>
              <a:t>The question isn’t “How do we prevent AI use?” It’s “How do we design assessment where AI use reveals rather than hides student thinking?”</a:t>
            </a:r>
          </a:p>
          <a:p>
            <a:pPr marL="0" lvl="0" indent="0">
              <a:buNone/>
            </a:pPr>
            <a:endParaRPr/>
          </a:p>
          <a:p>
            <a:pPr marL="0" lvl="0" indent="0">
              <a:buNone/>
            </a:pPr>
            <a:r>
              <a:t>Shyam’s students can use AI for research, for brainstorming, for generating initial ideas. But the assessment structure ensures that what gets evaluated is their judgment, their collaboration, their real-time application.</a:t>
            </a:r>
          </a:p>
          <a:p>
            <a:pPr marL="0" lvl="0" indent="0">
              <a:buNone/>
            </a:pPr>
            <a:endParaRPr/>
          </a:p>
          <a:p>
            <a:pPr marL="0" lvl="0" indent="0">
              <a:buNone/>
            </a:pPr>
            <a:r>
              <a:t>That’s not lowering the bar. That’s raising it.</a:t>
            </a:r>
          </a:p>
          <a:p>
            <a:pPr marL="0" lvl="0" indent="0">
              <a:buNone/>
            </a:pPr>
            <a:endParaRPr/>
          </a:p>
          <a:p>
            <a:pPr marL="0" lvl="0" indent="0">
              <a:buNone/>
            </a:pPr>
            <a:r>
              <a:t>And this principle—using AI strategically while designing for human irreplaceability—that’s exactly what came through in another innovation…</a:t>
            </a:r>
          </a:p>
        </p:txBody>
      </p:sp>
      <p:sp>
        <p:nvSpPr>
          <p:cNvPr id="4" name="Slide Number Placeholder 3"/>
          <p:cNvSpPr>
            <a:spLocks noGrp="1"/>
          </p:cNvSpPr>
          <p:nvPr>
            <p:ph type="sldNum" sz="quarter" idx="10"/>
          </p:nvPr>
        </p:nvSpPr>
        <p:spPr/>
        <p:txBody>
          <a:bodyPr/>
          <a:lstStyle/>
          <a:p>
            <a:fld id="{18BDFEC3-8487-43E8-A154-7C12CBC1FFF2}" type="slidenum">
              <a:rPr lang="en-US"/>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Red Flags:</a:t>
            </a:r>
          </a:p>
          <a:p>
            <a:pPr marL="0" lvl="0" indent="0">
              <a:buNone/>
            </a:pPr>
            <a:endParaRPr b="1"/>
          </a:p>
          <a:p>
            <a:pPr lvl="0"/>
            <a:r>
              <a:t>Student can’t explain “their” work</a:t>
            </a:r>
          </a:p>
          <a:p>
            <a:pPr marL="0" lvl="0" indent="0">
              <a:buNone/>
            </a:pPr>
            <a:endParaRPr/>
          </a:p>
          <a:p>
            <a:pPr lvl="0"/>
            <a:r>
              <a:t>No evidence of process/iteration</a:t>
            </a:r>
            <a:br/>
            <a:endParaRPr/>
          </a:p>
          <a:p>
            <a:pPr marL="0" lvl="0" indent="0">
              <a:buNone/>
            </a:pPr>
            <a:endParaRPr/>
          </a:p>
          <a:p>
            <a:pPr lvl="0"/>
            <a:r>
              <a:t>Work significantly beyond demonstrated ability</a:t>
            </a:r>
          </a:p>
          <a:p>
            <a:pPr marL="0" lvl="0" indent="0">
              <a:buNone/>
            </a:pPr>
            <a:endParaRPr/>
          </a:p>
          <a:p>
            <a:pPr lvl="0"/>
            <a:r>
              <a:t>Student resists questions about approach</a:t>
            </a:r>
          </a:p>
          <a:p>
            <a:pPr marL="0" lvl="0" indent="0">
              <a:buNone/>
            </a:pPr>
            <a:endParaRPr/>
          </a:p>
          <a:p>
            <a:pPr marL="0" lvl="0" indent="0">
              <a:buNone/>
            </a:pPr>
            <a:r>
              <a:rPr b="1"/>
              <a:t>Response:</a:t>
            </a:r>
          </a:p>
          <a:p>
            <a:pPr marL="0" lvl="0" indent="0">
              <a:buNone/>
            </a:pPr>
            <a:endParaRPr b="1"/>
          </a:p>
          <a:p>
            <a:pPr lvl="0"/>
            <a:r>
              <a:t>Conversation, not accusation</a:t>
            </a:r>
          </a:p>
          <a:p>
            <a:pPr marL="0" lvl="0" indent="0">
              <a:buNone/>
            </a:pPr>
            <a:endParaRPr/>
          </a:p>
          <a:p>
            <a:pPr lvl="0"/>
            <a:r>
              <a:t>Focus on learning, not punishment</a:t>
            </a:r>
          </a:p>
          <a:p>
            <a:pPr marL="0" lvl="0" indent="0">
              <a:buNone/>
            </a:pPr>
            <a:endParaRPr/>
          </a:p>
          <a:p>
            <a:pPr lvl="0"/>
            <a:r>
              <a:t>Opportunity to demonstrate understanding</a:t>
            </a:r>
          </a:p>
          <a:p>
            <a:pPr marL="0" lvl="0" indent="0">
              <a:buNone/>
            </a:pPr>
            <a:endParaRPr/>
          </a:p>
          <a:p>
            <a:pPr marL="0" lvl="0" indent="0">
              <a:buNone/>
            </a:pPr>
            <a:r>
              <a:t>[Only use if discussion turns to: “What do you do when you suspect AI misuse?”]</a:t>
            </a:r>
          </a:p>
          <a:p>
            <a:pPr marL="0" lvl="0" indent="0">
              <a:buNone/>
            </a:pPr>
            <a:endParaRPr/>
          </a:p>
          <a:p>
            <a:pPr marL="0" lvl="0" indent="0">
              <a:buNone/>
            </a:pPr>
            <a:r>
              <a:t>This is sensitive territory, but important. [Point to traffic light]</a:t>
            </a:r>
          </a:p>
          <a:p>
            <a:pPr marL="0" lvl="0" indent="0">
              <a:buNone/>
            </a:pPr>
            <a:endParaRPr/>
          </a:p>
          <a:p>
            <a:pPr marL="0" lvl="0" indent="0">
              <a:buNone/>
            </a:pPr>
            <a:r>
              <a:t>[RED] There are red flags that suggest problematic AI use: Student submits work but can’t explain their approach. No drafts or evidence of process. Work dramatically beyond what they’ve demonstrated in class. Resistance to discussing methodology.</a:t>
            </a:r>
          </a:p>
          <a:p>
            <a:pPr marL="0" lvl="0" indent="0">
              <a:buNone/>
            </a:pPr>
            <a:endParaRPr/>
          </a:p>
          <a:p>
            <a:pPr marL="0" lvl="0" indent="0">
              <a:buNone/>
            </a:pPr>
            <a:r>
              <a:t>But here’s the critical point: [Point to YELLOW] These flags mean “have a conversation,” not “make an accusation.”</a:t>
            </a:r>
          </a:p>
          <a:p>
            <a:pPr marL="0" lvl="0" indent="0">
              <a:buNone/>
            </a:pPr>
            <a:endParaRPr/>
          </a:p>
          <a:p>
            <a:pPr marL="0" lvl="0" indent="0">
              <a:buNone/>
            </a:pPr>
            <a:r>
              <a:t>I approach these situations with curiosity, not judgment: “This is interesting work - walk me through your thinking. What alternatives did you consider? Where did you get stuck?”</a:t>
            </a:r>
          </a:p>
          <a:p>
            <a:pPr marL="0" lvl="0" indent="0">
              <a:buNone/>
            </a:pPr>
            <a:endParaRPr/>
          </a:p>
          <a:p>
            <a:pPr marL="0" lvl="0" indent="0">
              <a:buNone/>
            </a:pPr>
            <a:r>
              <a:t>Often, legitimate AI use will be revealed. Student says: “I used ChatGPT to generate initial ideas, then I refined based on the readings and class discussion.” That’s fine - that’s the workflow we’re teaching.</a:t>
            </a:r>
          </a:p>
          <a:p>
            <a:pPr marL="0" lvl="0" indent="0">
              <a:buNone/>
            </a:pPr>
            <a:endParaRPr/>
          </a:p>
          <a:p>
            <a:pPr marL="0" lvl="0" indent="0">
              <a:buNone/>
            </a:pPr>
            <a:r>
              <a:t>Sometimes, problematic use is revealed. Student can’t articulate any of the concepts in their own work. But even then, the response is educational [point to supportive figure], not punitive.</a:t>
            </a:r>
          </a:p>
          <a:p>
            <a:pPr marL="0" lvl="0" indent="0">
              <a:buNone/>
            </a:pPr>
            <a:endParaRPr/>
          </a:p>
          <a:p>
            <a:pPr marL="0" lvl="0" indent="0">
              <a:buNone/>
            </a:pPr>
            <a:r>
              <a:t>“It seems like you might have relied too heavily on AI here. Let’s talk about how to use it as a scaffold for your thinking, not a replacement. Can you demonstrate your understanding through [alternative assessment]?”</a:t>
            </a:r>
          </a:p>
          <a:p>
            <a:pPr marL="0" lvl="0" indent="0">
              <a:buNone/>
            </a:pPr>
            <a:endParaRPr/>
          </a:p>
          <a:p>
            <a:pPr marL="0" lvl="0" indent="0">
              <a:buNone/>
            </a:pPr>
            <a:r>
              <a:t>[GREEN] The goal is learning, not gotcha moments. If a student can demonstrate understanding - through conversation, revision, alternative task - that’s success, even if the initial submission was problematic.</a:t>
            </a:r>
          </a:p>
          <a:p>
            <a:pPr marL="0" lvl="0" indent="0">
              <a:buNone/>
            </a:pPr>
            <a:endParaRPr/>
          </a:p>
          <a:p>
            <a:pPr marL="0" lvl="0" indent="0">
              <a:buNone/>
            </a:pPr>
            <a:r>
              <a:t>This requires faculty time and judgment. But it’s infinitely more effective than detection software or locked-down exams.</a:t>
            </a:r>
          </a:p>
          <a:p>
            <a:pPr marL="0" lvl="0" indent="0">
              <a:buNone/>
            </a:pPr>
            <a:endParaRPr/>
          </a:p>
          <a:p>
            <a:pPr marL="0" lvl="0" indent="0">
              <a:buNone/>
            </a:pPr>
            <a:r>
              <a:t>And it models the workplace reality: If you submit work you can’t explain or defend, that’s a career problem regardless of whether AI was involved.</a:t>
            </a:r>
          </a:p>
          <a:p>
            <a:pPr marL="0" lvl="0" indent="0">
              <a:buNone/>
            </a:pPr>
            <a:endParaRPr/>
          </a:p>
          <a:p>
            <a:pPr marL="0" lvl="0" indent="0">
              <a:buNone/>
            </a:pPr>
            <a:r>
              <a:t>We’re teaching professional accountability, not just academic integrity.</a:t>
            </a:r>
          </a:p>
        </p:txBody>
      </p:sp>
      <p:sp>
        <p:nvSpPr>
          <p:cNvPr id="4" name="Slide Number Placeholder 3"/>
          <p:cNvSpPr>
            <a:spLocks noGrp="1"/>
          </p:cNvSpPr>
          <p:nvPr>
            <p:ph type="sldNum" sz="quarter" idx="10"/>
          </p:nvPr>
        </p:nvSpPr>
        <p:spPr/>
        <p:txBody>
          <a:bodyPr/>
          <a:lstStyle/>
          <a:p>
            <a:fld id="{18BDFEC3-8487-43E8-A154-7C12CBC1FFF2}" type="slidenum">
              <a:rPr lang="en-US"/>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It’s Not the Technology:</a:t>
            </a:r>
          </a:p>
          <a:p>
            <a:pPr marL="0" lvl="0" indent="0">
              <a:buNone/>
            </a:pPr>
            <a:endParaRPr b="1"/>
          </a:p>
          <a:p>
            <a:pPr lvl="0"/>
            <a:r>
              <a:t>AI models are mature</a:t>
            </a:r>
          </a:p>
          <a:p>
            <a:pPr marL="0" lvl="0" indent="0">
              <a:buNone/>
            </a:pPr>
            <a:endParaRPr/>
          </a:p>
          <a:p>
            <a:pPr lvl="0"/>
            <a:r>
              <a:t>Tools are increasingly accessible</a:t>
            </a:r>
          </a:p>
          <a:p>
            <a:pPr marL="0" lvl="0" indent="0">
              <a:buNone/>
            </a:pPr>
            <a:endParaRPr/>
          </a:p>
          <a:p>
            <a:pPr lvl="0"/>
            <a:r>
              <a:t>Computing power is affordable</a:t>
            </a:r>
          </a:p>
          <a:p>
            <a:pPr marL="0" lvl="0" indent="0">
              <a:buNone/>
            </a:pPr>
            <a:endParaRPr/>
          </a:p>
          <a:p>
            <a:pPr marL="0" lvl="0" indent="0">
              <a:buNone/>
            </a:pPr>
            <a:r>
              <a:rPr b="1"/>
              <a:t>The Barrier Is:</a:t>
            </a:r>
          </a:p>
          <a:p>
            <a:pPr marL="0" lvl="0" indent="0">
              <a:buNone/>
            </a:pPr>
            <a:endParaRPr b="1"/>
          </a:p>
          <a:p>
            <a:pPr lvl="0"/>
            <a:r>
              <a:t>Figuring out where humans should be in the loop</a:t>
            </a:r>
          </a:p>
          <a:p>
            <a:pPr marL="0" lvl="0" indent="0">
              <a:buNone/>
            </a:pPr>
            <a:endParaRPr/>
          </a:p>
          <a:p>
            <a:pPr lvl="0"/>
            <a:r>
              <a:t>Organizational design, not technical capability</a:t>
            </a:r>
          </a:p>
          <a:p>
            <a:pPr marL="0" lvl="0" indent="0">
              <a:buNone/>
            </a:pPr>
            <a:endParaRPr/>
          </a:p>
          <a:p>
            <a:pPr lvl="0"/>
            <a:r>
              <a:rPr b="1"/>
              <a:t>Leadership question, not a technology problem</a:t>
            </a:r>
          </a:p>
          <a:p>
            <a:pPr marL="0" lvl="0" indent="0">
              <a:buNone/>
            </a:pPr>
            <a:endParaRPr b="1"/>
          </a:p>
          <a:p>
            <a:pPr marL="0" lvl="0" indent="0">
              <a:buNone/>
            </a:pPr>
            <a:r>
              <a:rPr i="1"/>
              <a:t>This is why faculty development and clear frameworks matter</a:t>
            </a:r>
          </a:p>
          <a:p>
            <a:pPr marL="0" lvl="0" indent="0">
              <a:buNone/>
            </a:pPr>
            <a:endParaRPr i="1"/>
          </a:p>
          <a:p>
            <a:pPr marL="0" lvl="0" indent="0">
              <a:buNone/>
            </a:pPr>
            <a:r>
              <a:t>[Use when someone asks: “Why is this taking so long?” or “What’s holding us back?”]</a:t>
            </a:r>
          </a:p>
          <a:p>
            <a:pPr marL="0" lvl="0" indent="0">
              <a:buNone/>
            </a:pPr>
            <a:endParaRPr/>
          </a:p>
          <a:p>
            <a:pPr marL="0" lvl="0" indent="0">
              <a:buNone/>
            </a:pPr>
            <a:r>
              <a:t>Here’s what might surprise you about AI adoption challenges. When universities struggle - and businesses too - it’s rarely because the technology doesn’t work.</a:t>
            </a:r>
          </a:p>
          <a:p>
            <a:pPr marL="0" lvl="0" indent="0">
              <a:buNone/>
            </a:pPr>
            <a:endParaRPr/>
          </a:p>
          <a:p>
            <a:pPr marL="0" lvl="0" indent="0">
              <a:buNone/>
            </a:pPr>
            <a:r>
              <a:t>The AI models are mature. ChatGPT, Claude, Copilot - they’re all accessible. Computing power is increasingly affordable, even in cloud-based education solutions.</a:t>
            </a:r>
          </a:p>
          <a:p>
            <a:pPr marL="0" lvl="0" indent="0">
              <a:buNone/>
            </a:pPr>
            <a:endParaRPr/>
          </a:p>
          <a:p>
            <a:pPr marL="0" lvl="0" indent="0">
              <a:buNone/>
            </a:pPr>
            <a:r>
              <a:t>[Point to PATH 1] The technology barrier is actually quite low now.</a:t>
            </a:r>
          </a:p>
          <a:p>
            <a:pPr marL="0" lvl="0" indent="0">
              <a:buNone/>
            </a:pPr>
            <a:endParaRPr/>
          </a:p>
          <a:p>
            <a:pPr marL="0" lvl="0" indent="0">
              <a:buNone/>
            </a:pPr>
            <a:r>
              <a:t>[Point to PATH 2] The real barrier? Nobody’s figured out the human-AI division of labor.</a:t>
            </a:r>
          </a:p>
          <a:p>
            <a:pPr marL="0" lvl="0" indent="0">
              <a:buNone/>
            </a:pPr>
            <a:endParaRPr/>
          </a:p>
          <a:p>
            <a:pPr marL="0" lvl="0" indent="0">
              <a:buNone/>
            </a:pPr>
            <a:r>
              <a:t>Let me give you a concrete example from teaching: Do we trust AI to generate initial quiz questions, or do we require faculty review? If we require review, is someone actually reviewing, or are they rubber-stamping because they’re overwhelmed?</a:t>
            </a:r>
          </a:p>
          <a:p>
            <a:pPr marL="0" lvl="0" indent="0">
              <a:buNone/>
            </a:pPr>
            <a:endParaRPr/>
          </a:p>
          <a:p>
            <a:pPr marL="0" lvl="0" indent="0">
              <a:buNone/>
            </a:pPr>
            <a:r>
              <a:t>When AI flags potential plagiarism, do we investigate immediately, or do we wait for human validation? What if the human always ignores the alerts because there are too many false positives?</a:t>
            </a:r>
          </a:p>
          <a:p>
            <a:pPr marL="0" lvl="0" indent="0">
              <a:buNone/>
            </a:pPr>
            <a:endParaRPr/>
          </a:p>
          <a:p>
            <a:pPr marL="0" lvl="0" indent="0">
              <a:buNone/>
            </a:pPr>
            <a:r>
              <a:t>When should AI provide student feedback directly, and when should it draft feedback for faculty review? Get this wrong and either you miss learning opportunities, or you create teacher bottlenecks.</a:t>
            </a:r>
          </a:p>
          <a:p>
            <a:pPr marL="0" lvl="0" indent="0">
              <a:buNone/>
            </a:pPr>
            <a:endParaRPr/>
          </a:p>
          <a:p>
            <a:pPr marL="0" lvl="0" indent="0">
              <a:buNone/>
            </a:pPr>
            <a:r>
              <a:rPr b="1"/>
              <a:t>These aren’t technical questions. They’re organizational design questions. Leadership questions.</a:t>
            </a:r>
          </a:p>
          <a:p>
            <a:pPr marL="0" lvl="0" indent="0">
              <a:buNone/>
            </a:pPr>
            <a:endParaRPr b="1"/>
          </a:p>
          <a:p>
            <a:pPr marL="0" lvl="0" indent="0">
              <a:buNone/>
            </a:pPr>
            <a:r>
              <a:t>[Make eye contact with Board] And that’s actually good news for you. Because it means the path forward isn’t “hire more AI experts” - though we need some. The path forward is “get clear on how decisions should be made, who’s accountable, and where human judgment is essential.”</a:t>
            </a:r>
          </a:p>
          <a:p>
            <a:pPr marL="0" lvl="0" indent="0">
              <a:buNone/>
            </a:pPr>
            <a:endParaRPr/>
          </a:p>
          <a:p>
            <a:pPr marL="0" lvl="0" indent="0">
              <a:buNone/>
            </a:pPr>
            <a:r>
              <a:t>That clarity - that intentional design of human-AI collaboration - is what separates institutions that thrive with AI from those that struggle.</a:t>
            </a:r>
          </a:p>
          <a:p>
            <a:pPr marL="0" lvl="0" indent="0">
              <a:buNone/>
            </a:pPr>
            <a:endParaRPr/>
          </a:p>
          <a:p>
            <a:pPr marL="0" lvl="0" indent="0">
              <a:buNone/>
            </a:pPr>
            <a:r>
              <a:t>It’s why faculty development matters. It’s why frameworks like the ones Tony and Renée are developing matter. It’s why your guidance on industry expectations matters.</a:t>
            </a:r>
          </a:p>
          <a:p>
            <a:pPr marL="0" lvl="0" indent="0">
              <a:buNone/>
            </a:pPr>
            <a:endParaRPr/>
          </a:p>
          <a:p>
            <a:pPr marL="0" lvl="0" indent="0">
              <a:buNone/>
            </a:pPr>
            <a:r>
              <a:t>The technology is ready. The question is: Are we designing the human side thoughtfully?</a:t>
            </a:r>
          </a:p>
        </p:txBody>
      </p:sp>
      <p:sp>
        <p:nvSpPr>
          <p:cNvPr id="4" name="Slide Number Placeholder 3"/>
          <p:cNvSpPr>
            <a:spLocks noGrp="1"/>
          </p:cNvSpPr>
          <p:nvPr>
            <p:ph type="sldNum" sz="quarter" idx="10"/>
          </p:nvPr>
        </p:nvSpPr>
        <p:spPr/>
        <p:txBody>
          <a:bodyPr/>
          <a:lstStyle/>
          <a:p>
            <a:fld id="{18BDFEC3-8487-43E8-A154-7C12CBC1FFF2}" type="slidenum">
              <a:rPr lang="en-US"/>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Applying the Framework to Teaching:</a:t>
            </a:r>
          </a:p>
          <a:p>
            <a:pPr marL="0" lvl="0" indent="0">
              <a:buNone/>
            </a:pPr>
            <a:endParaRPr b="1"/>
          </a:p>
          <a:p>
            <a:pPr marL="0" lvl="0" indent="0">
              <a:buNone/>
            </a:pPr>
            <a:r>
              <a:rPr b="1"/>
              <a:t>Level 1 - Human-in-the-Loop:</a:t>
            </a:r>
            <a:r>
              <a:t> * AI generates quiz questions → Faculty reviews and selects * AI suggests essay feedback → Teacher personalizes and sends</a:t>
            </a:r>
          </a:p>
          <a:p>
            <a:pPr marL="0" lvl="0" indent="0">
              <a:buNone/>
            </a:pPr>
            <a:endParaRPr/>
          </a:p>
          <a:p>
            <a:pPr marL="0" lvl="0" indent="0">
              <a:buNone/>
            </a:pPr>
            <a:r>
              <a:rPr b="1"/>
              <a:t>Level 2 - Human-on-the-Loop:</a:t>
            </a:r>
            <a:br/>
            <a:r>
              <a:t>* AI provides 24/7 tutoring → Faculty monitors patterns, intervenes when needed * AI flags at-risk students → Academic advisors validate and reach out</a:t>
            </a:r>
          </a:p>
          <a:p>
            <a:pPr marL="0" lvl="0" indent="0">
              <a:buNone/>
            </a:pPr>
            <a:endParaRPr/>
          </a:p>
          <a:p>
            <a:pPr marL="0" lvl="0" indent="0">
              <a:buNone/>
            </a:pPr>
            <a:r>
              <a:rPr b="1"/>
              <a:t>Level 3 - Human-in-Command:</a:t>
            </a:r>
            <a:r>
              <a:t> * Faculty set: What AI can/cannot do, Assessment boundaries, Learning outcomes</a:t>
            </a:r>
          </a:p>
          <a:p>
            <a:pPr marL="0" lvl="0" indent="0">
              <a:buNone/>
            </a:pPr>
            <a:endParaRPr/>
          </a:p>
          <a:p>
            <a:pPr marL="0" lvl="0" indent="0">
              <a:buNone/>
            </a:pPr>
            <a:r>
              <a:rPr i="1"/>
              <a:t>Same principle: Intentional design of where humans add value</a:t>
            </a:r>
          </a:p>
          <a:p>
            <a:pPr marL="0" lvl="0" indent="0">
              <a:buNone/>
            </a:pPr>
            <a:endParaRPr i="1"/>
          </a:p>
          <a:p>
            <a:pPr marL="0" lvl="0" indent="0">
              <a:buNone/>
            </a:pPr>
            <a:r>
              <a:rPr b="1"/>
              <a:t>SKETCH DESCRIPTION:</a:t>
            </a:r>
          </a:p>
          <a:p>
            <a:pPr marL="0" lvl="0" indent="0">
              <a:buNone/>
            </a:pPr>
            <a:endParaRPr b="1"/>
          </a:p>
          <a:p>
            <a:pPr marL="0" lvl="0" indent="0">
              <a:buNone/>
            </a:pPr>
            <a:r>
              <a:t>[Only use if discussion goes deep into “How does this actually work in teaching?”]</a:t>
            </a:r>
          </a:p>
          <a:p>
            <a:pPr marL="0" lvl="0" indent="0">
              <a:buNone/>
            </a:pPr>
            <a:endParaRPr/>
          </a:p>
          <a:p>
            <a:pPr marL="0" lvl="0" indent="0">
              <a:buNone/>
            </a:pPr>
            <a:r>
              <a:t>Let me show you how this framework translates directly to education. Same three levels, different context.</a:t>
            </a:r>
          </a:p>
          <a:p>
            <a:pPr marL="0" lvl="0" indent="0">
              <a:buNone/>
            </a:pPr>
            <a:endParaRPr/>
          </a:p>
          <a:p>
            <a:pPr marL="0" lvl="0" indent="0">
              <a:buNone/>
            </a:pPr>
            <a:r>
              <a:t>[Point to top floor] Human-in-the-Loop: When AI generates quiz questions or drafts feedback, faculty review and decide what actually goes to students. Tony’s approach - AI creates questions, but he checks them, catches errors, decides which ones to use. The AI provides speed and scale, faculty provides quality control and pedagogical judgment.</a:t>
            </a:r>
          </a:p>
          <a:p>
            <a:pPr marL="0" lvl="0" indent="0">
              <a:buNone/>
            </a:pPr>
            <a:endParaRPr/>
          </a:p>
          <a:p>
            <a:pPr marL="0" lvl="0" indent="0">
              <a:buNone/>
            </a:pPr>
            <a:r>
              <a:t>[Point to middle floor] Human-on-the-Loop: AI can provide 24/7 tutoring to students - answering questions, explaining concepts, providing practice problems. Faculty aren’t reviewing every interaction - that would be impossible. But they’re monitoring patterns. “Why are 15 students asking the same question about Chapter 5? Maybe my explanation wasn’t clear.” The AI handles volume, faculty handles pattern recognition and intervention.</a:t>
            </a:r>
          </a:p>
          <a:p>
            <a:pPr marL="0" lvl="0" indent="0">
              <a:buNone/>
            </a:pPr>
            <a:endParaRPr/>
          </a:p>
          <a:p>
            <a:pPr marL="0" lvl="0" indent="0">
              <a:buNone/>
            </a:pPr>
            <a:r>
              <a:t>My virtual company simulation is another example - AI chatbots play employees, students interact with them to complete tasks. I’m not involved in every conversation, but I review the transcripts afterward to assess student thinking.</a:t>
            </a:r>
          </a:p>
          <a:p>
            <a:pPr marL="0" lvl="0" indent="0">
              <a:buNone/>
            </a:pPr>
            <a:endParaRPr/>
          </a:p>
          <a:p>
            <a:pPr marL="0" lvl="0" indent="0">
              <a:buNone/>
            </a:pPr>
            <a:r>
              <a:t>[Point to bottom floor] Human-in-Command: At the foundation, faculty and university leadership set the boundaries. What is AI allowed to do? What assessment methods are permitted? What are the learning outcomes we’re trying to achieve? These strategic decisions govern everything above them.</a:t>
            </a:r>
          </a:p>
          <a:p>
            <a:pPr marL="0" lvl="0" indent="0">
              <a:buNone/>
            </a:pPr>
            <a:endParaRPr/>
          </a:p>
          <a:p>
            <a:pPr marL="0" lvl="0" indent="0">
              <a:buNone/>
            </a:pPr>
            <a:r>
              <a:t>[Point to students at top] And notice: all three levels are in service of student learning. We’re not using AI to replace teaching - we’re using it to make teaching more effective and scalable.</a:t>
            </a:r>
          </a:p>
          <a:p>
            <a:pPr marL="0" lvl="0" indent="0">
              <a:buNone/>
            </a:pPr>
            <a:endParaRPr/>
          </a:p>
          <a:p>
            <a:pPr marL="0" lvl="0" indent="0">
              <a:buNone/>
            </a:pPr>
            <a:r>
              <a:t>The principle is exactly what you face in industry: Not “Should we use AI?” but “Where should humans be in the system to maximize value and maintain accountability?”</a:t>
            </a:r>
          </a:p>
          <a:p>
            <a:pPr marL="0" lvl="0" indent="0">
              <a:buNone/>
            </a:pPr>
            <a:endParaRPr/>
          </a:p>
          <a:p>
            <a:pPr marL="0" lvl="0" indent="0">
              <a:buNone/>
            </a:pPr>
            <a:r>
              <a:t>Different context, same leadership challenge.</a:t>
            </a:r>
          </a:p>
        </p:txBody>
      </p:sp>
      <p:sp>
        <p:nvSpPr>
          <p:cNvPr id="4" name="Slide Number Placeholder 3"/>
          <p:cNvSpPr>
            <a:spLocks noGrp="1"/>
          </p:cNvSpPr>
          <p:nvPr>
            <p:ph type="sldNum" sz="quarter" idx="10"/>
          </p:nvPr>
        </p:nvSpPr>
        <p:spPr/>
        <p:txBody>
          <a:bodyPr/>
          <a:lstStyle/>
          <a:p>
            <a:fld id="{18BDFEC3-8487-43E8-A154-7C12CBC1FFF2}" type="slidenum">
              <a:rPr lang="en-US"/>
              <a:t>25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A Simple Question:</a:t>
            </a:r>
          </a:p>
          <a:p>
            <a:pPr marL="0" lvl="0" indent="0">
              <a:buNone/>
            </a:pPr>
            <a:endParaRPr b="1"/>
          </a:p>
          <a:p>
            <a:pPr marL="1270000" lvl="0" indent="0">
              <a:buNone/>
            </a:pPr>
            <a:r>
              <a:rPr sz="2000"/>
              <a:t>“How are you currently using AI in your work?”</a:t>
            </a:r>
          </a:p>
          <a:p>
            <a:pPr marL="0" lvl="0" indent="0">
              <a:buNone/>
            </a:pPr>
            <a:endParaRPr sz="2000"/>
          </a:p>
          <a:p>
            <a:pPr marL="0" lvl="0" indent="0">
              <a:buNone/>
            </a:pPr>
            <a:r>
              <a:rPr b="1"/>
              <a:t>What Came Back:</a:t>
            </a:r>
          </a:p>
          <a:p>
            <a:pPr marL="0" lvl="0" indent="0">
              <a:buNone/>
            </a:pPr>
            <a:endParaRPr b="1"/>
          </a:p>
          <a:p>
            <a:pPr lvl="0"/>
            <a:r>
              <a:t>Business: Creating simulations &amp; scenarios</a:t>
            </a:r>
          </a:p>
          <a:p>
            <a:pPr marL="0" lvl="0" indent="0">
              <a:buNone/>
            </a:pPr>
            <a:endParaRPr/>
          </a:p>
          <a:p>
            <a:pPr lvl="0"/>
            <a:r>
              <a:t>HR: Planning for workforce analytics</a:t>
            </a:r>
          </a:p>
          <a:p>
            <a:pPr marL="0" lvl="0" indent="0">
              <a:buNone/>
            </a:pPr>
            <a:endParaRPr/>
          </a:p>
          <a:p>
            <a:pPr lvl="0"/>
            <a:r>
              <a:t>Logistics: Designing workshops</a:t>
            </a:r>
          </a:p>
          <a:p>
            <a:pPr marL="0" lvl="0" indent="0">
              <a:buNone/>
            </a:pPr>
            <a:endParaRPr/>
          </a:p>
          <a:p>
            <a:pPr lvl="0"/>
            <a:r>
              <a:t>Research: Critique and validation</a:t>
            </a:r>
          </a:p>
          <a:p>
            <a:pPr marL="0" lvl="0" indent="0">
              <a:buNone/>
            </a:pPr>
            <a:endParaRPr/>
          </a:p>
          <a:p>
            <a:pPr lvl="0"/>
            <a:r>
              <a:t>Education: Graphic image novels</a:t>
            </a:r>
          </a:p>
          <a:p>
            <a:pPr marL="0" lvl="0" indent="0">
              <a:buNone/>
            </a:pPr>
            <a:endParaRPr/>
          </a:p>
          <a:p>
            <a:pPr marL="0" lvl="0" indent="0">
              <a:buNone/>
            </a:pPr>
            <a:r>
              <a:t>Here’s the actual email I sent. [Gesture to envelope] One question. No pressure. Just curiosity about where we’re at.</a:t>
            </a:r>
          </a:p>
          <a:p>
            <a:pPr marL="0" lvl="0" indent="0">
              <a:buNone/>
            </a:pPr>
            <a:endParaRPr/>
          </a:p>
          <a:p>
            <a:pPr marL="0" lvl="0" indent="0">
              <a:buNone/>
            </a:pPr>
            <a:r>
              <a:t>And what came back was fascinating. Not because everyone is doing the same thing - but because everyone is doing something different. [Point to each arrow/icon as you mention it]</a:t>
            </a:r>
          </a:p>
          <a:p>
            <a:pPr marL="0" lvl="0" indent="0">
              <a:buNone/>
            </a:pPr>
            <a:endParaRPr/>
          </a:p>
          <a:p>
            <a:pPr marL="0" lvl="0" indent="0">
              <a:buNone/>
            </a:pPr>
            <a:r>
              <a:t>Katharina in Business is using AI to create crisis simulations - social media posts, news bulletins, phone transcripts.</a:t>
            </a:r>
          </a:p>
          <a:p>
            <a:pPr marL="0" lvl="0" indent="0">
              <a:buNone/>
            </a:pPr>
            <a:endParaRPr/>
          </a:p>
          <a:p>
            <a:pPr marL="0" lvl="0" indent="0">
              <a:buNone/>
            </a:pPr>
            <a:r>
              <a:t>Sandra in HR is planning to integrate it into workforce planning and recruitment units.</a:t>
            </a:r>
          </a:p>
          <a:p>
            <a:pPr marL="0" lvl="0" indent="0">
              <a:buNone/>
            </a:pPr>
            <a:endParaRPr/>
          </a:p>
          <a:p>
            <a:pPr marL="0" lvl="0" indent="0">
              <a:buNone/>
            </a:pPr>
            <a:r>
              <a:t>Liz in Logistics uses it to brainstorm workshop designs she hadn’t thought of.</a:t>
            </a:r>
          </a:p>
          <a:p>
            <a:pPr marL="0" lvl="0" indent="0">
              <a:buNone/>
            </a:pPr>
            <a:endParaRPr/>
          </a:p>
          <a:p>
            <a:pPr marL="0" lvl="0" indent="0">
              <a:buNone/>
            </a:pPr>
            <a:r>
              <a:t>And Renée - we’ll come back to her story - is doing something that’s never been done in an Australian university.</a:t>
            </a:r>
          </a:p>
          <a:p>
            <a:pPr marL="0" lvl="0" indent="0">
              <a:buNone/>
            </a:pPr>
            <a:endParaRPr/>
          </a:p>
          <a:p>
            <a:pPr marL="0" lvl="0" indent="0">
              <a:buNone/>
            </a:pPr>
            <a:r>
              <a:t>Each discipline is finding its own path. But patterns are emerging.</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The Pioneers</a:t>
            </a:r>
            <a:r>
              <a:t> → Pushing boundaries</a:t>
            </a:r>
            <a:br/>
            <a:r>
              <a:rPr b="1"/>
              <a:t>The Pragmatists</a:t>
            </a:r>
            <a:r>
              <a:t> → Solving specific problems</a:t>
            </a:r>
            <a:br/>
            <a:r>
              <a:rPr b="1"/>
              <a:t>The Curious</a:t>
            </a:r>
            <a:r>
              <a:t> → Planning experiments</a:t>
            </a:r>
            <a:br/>
            <a:r>
              <a:rPr b="1"/>
              <a:t>The Consolidators</a:t>
            </a:r>
            <a:r>
              <a:t> → Building habits</a:t>
            </a:r>
          </a:p>
          <a:p>
            <a:pPr marL="0" lvl="0" indent="0">
              <a:buNone/>
            </a:pPr>
            <a:endParaRPr/>
          </a:p>
          <a:p>
            <a:pPr marL="0" lvl="0" indent="0">
              <a:buNone/>
            </a:pPr>
            <a:r>
              <a:rPr i="1"/>
              <a:t>All moving from hesitation to strategy</a:t>
            </a:r>
          </a:p>
          <a:p>
            <a:pPr marL="0" lvl="0" indent="0">
              <a:buNone/>
            </a:pPr>
            <a:endParaRPr i="1"/>
          </a:p>
          <a:p>
            <a:pPr marL="0" lvl="0" indent="0">
              <a:buNone/>
            </a:pPr>
            <a:r>
              <a:t>When I analyzed the responses, four patterns emerged. [Point to each figure]</a:t>
            </a:r>
          </a:p>
          <a:p>
            <a:pPr marL="0" lvl="0" indent="0">
              <a:buNone/>
            </a:pPr>
            <a:endParaRPr/>
          </a:p>
          <a:p>
            <a:pPr marL="0" lvl="0" indent="0">
              <a:buNone/>
            </a:pPr>
            <a:r>
              <a:t>The PIONEERS like Tomayess and Farveh are exploring cutting-edge tools - Claude Opus for feedback mechanisms, AI for sentiment analysis and thematic analysis in research. They’re the scouts.</a:t>
            </a:r>
          </a:p>
          <a:p>
            <a:pPr marL="0" lvl="0" indent="0">
              <a:buNone/>
            </a:pPr>
            <a:endParaRPr/>
          </a:p>
          <a:p>
            <a:pPr marL="0" lvl="0" indent="0">
              <a:buNone/>
            </a:pPr>
            <a:r>
              <a:t>The PRAGMATISTS like Tony aren’t chasing innovation - they’re solving problems. “I need test bank questions. AI can help. Let me try it.” Practical. Grounded.</a:t>
            </a:r>
          </a:p>
          <a:p>
            <a:pPr marL="0" lvl="0" indent="0">
              <a:buNone/>
            </a:pPr>
            <a:endParaRPr/>
          </a:p>
          <a:p>
            <a:pPr marL="0" lvl="0" indent="0">
              <a:buNone/>
            </a:pPr>
            <a:r>
              <a:t>The CURIOUS like Sandra haven’t implemented yet, but they’re actively planning. “I want to incorporate this into my 2026 units.” They’re watching, learning, preparing.</a:t>
            </a:r>
          </a:p>
          <a:p>
            <a:pPr marL="0" lvl="0" indent="0">
              <a:buNone/>
            </a:pPr>
            <a:endParaRPr/>
          </a:p>
          <a:p>
            <a:pPr marL="0" lvl="0" indent="0">
              <a:buNone/>
            </a:pPr>
            <a:r>
              <a:t>The CONSOLIDATORS like Bella learned techniques from training last year and are now just… using them. It’s become normal. Habitual.</a:t>
            </a:r>
          </a:p>
          <a:p>
            <a:pPr marL="0" lvl="0" indent="0">
              <a:buNone/>
            </a:pPr>
            <a:endParaRPr/>
          </a:p>
          <a:p>
            <a:pPr marL="0" lvl="0" indent="0">
              <a:buNone/>
            </a:pPr>
            <a:r>
              <a:t>But here’s what matters: every single person who responded has moved past the question of “Should I?” They’re past the hesitation. They’re in the “How do I do this well?” phase.</a:t>
            </a:r>
          </a:p>
          <a:p>
            <a:pPr marL="0" lvl="0" indent="0">
              <a:buNone/>
            </a:pPr>
            <a:endParaRPr/>
          </a:p>
          <a:p>
            <a:pPr marL="0" lvl="0" indent="0">
              <a:buNone/>
            </a:pPr>
            <a:r>
              <a:t>And that’s a fundamental shift.</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March 2024:</a:t>
            </a:r>
            <a:br/>
            <a:r>
              <a:t>“Should I really be using this?”</a:t>
            </a:r>
          </a:p>
          <a:p>
            <a:pPr marL="0" lvl="0" indent="0">
              <a:buNone/>
            </a:pPr>
            <a:endParaRPr/>
          </a:p>
          <a:p>
            <a:pPr marL="0" lvl="0" indent="0">
              <a:buNone/>
            </a:pPr>
            <a:r>
              <a:rPr b="1"/>
              <a:t>The Middle Zone:</a:t>
            </a:r>
            <a:br/>
            <a:r>
              <a:t>“</a:t>
            </a:r>
            <a:r>
              <a:rPr i="1"/>
              <a:t>You</a:t>
            </a:r>
            <a:r>
              <a:t> used AI?” (defensive dismissal)</a:t>
            </a:r>
          </a:p>
          <a:p>
            <a:pPr marL="0" lvl="0" indent="0">
              <a:buNone/>
            </a:pPr>
            <a:endParaRPr/>
          </a:p>
          <a:p>
            <a:pPr marL="0" lvl="0" indent="0">
              <a:buNone/>
            </a:pPr>
            <a:r>
              <a:rPr b="1"/>
              <a:t>October 2024:</a:t>
            </a:r>
            <a:br/>
            <a:r>
              <a:t>“Here’s how I use it effectively”</a:t>
            </a:r>
          </a:p>
          <a:p>
            <a:pPr marL="0" lvl="0" indent="0">
              <a:buNone/>
            </a:pPr>
            <a:endParaRPr/>
          </a:p>
          <a:p>
            <a:pPr marL="0" lvl="0" indent="0">
              <a:buNone/>
            </a:pPr>
            <a:r>
              <a:rPr i="1"/>
              <a:t>From hesitation → through deflection → to confident practice</a:t>
            </a:r>
          </a:p>
          <a:p>
            <a:pPr marL="0" lvl="0" indent="0">
              <a:buNone/>
            </a:pPr>
            <a:endParaRPr i="1"/>
          </a:p>
          <a:p>
            <a:pPr marL="0" lvl="0" indent="0">
              <a:buNone/>
            </a:pPr>
            <a:r>
              <a:t>In March, I talked about a barrier I was seeing: </a:t>
            </a:r>
            <a:r>
              <a:rPr b="1"/>
              <a:t>AI hesitation</a:t>
            </a:r>
            <a:r>
              <a:t>. [Point to Figure 1]</a:t>
            </a:r>
          </a:p>
          <a:p>
            <a:pPr marL="0" lvl="0" indent="0">
              <a:buNone/>
            </a:pPr>
            <a:endParaRPr/>
          </a:p>
          <a:p>
            <a:pPr marL="0" lvl="0" indent="0">
              <a:buNone/>
            </a:pPr>
            <a:r>
              <a:t>Faculty uncertain about whether using AI was legitimate. Students hiding that they’d used ChatGPT for brainstorming. This sense of “Should I really be doing this? Is this allowed? Does this make me less of an academic?”</a:t>
            </a:r>
          </a:p>
          <a:p>
            <a:pPr marL="0" lvl="0" indent="0">
              <a:buNone/>
            </a:pPr>
            <a:endParaRPr/>
          </a:p>
          <a:p>
            <a:pPr marL="0" lvl="0" indent="0">
              <a:buNone/>
            </a:pPr>
            <a:r>
              <a:t>This hesitation is natural. When norms are unclear, caution makes sense.</a:t>
            </a:r>
          </a:p>
          <a:p>
            <a:pPr marL="0" lvl="0" indent="0">
              <a:buNone/>
            </a:pPr>
            <a:endParaRPr/>
          </a:p>
          <a:p>
            <a:pPr marL="0" lvl="0" indent="0">
              <a:buNone/>
            </a:pPr>
            <a:r>
              <a:t>But here’s what I’ve learned: hesitation doesn’t always lead directly to confidence. [Point to Figure 2] Sometimes there’s a middle stage: </a:t>
            </a:r>
            <a:r>
              <a:rPr b="1"/>
              <a:t>defensive dismissal</a:t>
            </a:r>
            <a:r>
              <a:t>.</a:t>
            </a:r>
          </a:p>
          <a:p>
            <a:pPr marL="0" lvl="0" indent="0">
              <a:buNone/>
            </a:pPr>
            <a:endParaRPr/>
          </a:p>
          <a:p>
            <a:pPr marL="0" lvl="0" indent="0">
              <a:buNone/>
            </a:pPr>
            <a:r>
              <a:t>Let me give you a concrete example. A colleague shares they used AI to generate quiz questions. Another faculty member responds: “Well, </a:t>
            </a:r>
            <a:r>
              <a:rPr i="1"/>
              <a:t>I</a:t>
            </a:r>
            <a:r>
              <a:t> still write mine by hand.”</a:t>
            </a:r>
          </a:p>
          <a:p>
            <a:pPr marL="0" lvl="0" indent="0">
              <a:buNone/>
            </a:pPr>
            <a:endParaRPr/>
          </a:p>
          <a:p>
            <a:pPr marL="0" lvl="0" indent="0">
              <a:buNone/>
            </a:pPr>
            <a:r>
              <a:t>Pause and listen to the subtext: “My way is more legitimate. More rigorous. More </a:t>
            </a:r>
            <a:r>
              <a:rPr i="1"/>
              <a:t>real</a:t>
            </a:r>
            <a:r>
              <a:t>.”</a:t>
            </a:r>
          </a:p>
          <a:p>
            <a:pPr marL="0" lvl="0" indent="0">
              <a:buNone/>
            </a:pPr>
            <a:endParaRPr/>
          </a:p>
          <a:p>
            <a:pPr marL="0" lvl="0" indent="0">
              <a:buNone/>
            </a:pPr>
            <a:r>
              <a:rPr b="1"/>
              <a:t>“Oh, you just used AI.”</a:t>
            </a:r>
            <a:r>
              <a:t> [Say this with slight dismissive tone]</a:t>
            </a:r>
          </a:p>
          <a:p>
            <a:pPr marL="0" lvl="0" indent="0">
              <a:buNone/>
            </a:pPr>
            <a:endParaRPr/>
          </a:p>
          <a:p>
            <a:pPr marL="0" lvl="0" indent="0">
              <a:buNone/>
            </a:pPr>
            <a:r>
              <a:t>Now sometimes that’s a valid concern - sometimes AI use </a:t>
            </a:r>
            <a:r>
              <a:rPr i="1"/>
              <a:t>is</a:t>
            </a:r>
            <a:r>
              <a:t> a shortcut that bypasses learning. But often - and this is the key insight - that dismissal is more about the speaker than about the work being dismissed.</a:t>
            </a:r>
          </a:p>
          <a:p>
            <a:pPr marL="0" lvl="0" indent="0">
              <a:buNone/>
            </a:pPr>
            <a:endParaRPr/>
          </a:p>
          <a:p>
            <a:pPr marL="0" lvl="0" indent="0">
              <a:buNone/>
            </a:pPr>
            <a:r>
              <a:rPr b="1"/>
              <a:t>It’s easier to dismiss someone else’s AI use than to examine your own hesitation about trying it.</a:t>
            </a:r>
            <a:r>
              <a:t> [Pause - let this land]</a:t>
            </a:r>
          </a:p>
          <a:p>
            <a:pPr marL="0" lvl="0" indent="0">
              <a:buNone/>
            </a:pPr>
            <a:endParaRPr/>
          </a:p>
          <a:p>
            <a:pPr marL="0" lvl="0" indent="0">
              <a:buNone/>
            </a:pPr>
            <a:r>
              <a:t>If I can frame your AI-assisted work as “cheating” or “not real work,” then I don’t have to confront my own uncertainty. I don’t have to admit I’m behind. I can stay comfortable in my hesitation by making it a virtue.</a:t>
            </a:r>
          </a:p>
          <a:p>
            <a:pPr marL="0" lvl="0" indent="0">
              <a:buNone/>
            </a:pPr>
            <a:endParaRPr/>
          </a:p>
          <a:p>
            <a:pPr marL="0" lvl="0" indent="0">
              <a:buNone/>
            </a:pPr>
            <a:r>
              <a:t>But here’s what happens when you push past that [Point to Figure 3]: The people who moved from hesitation to confident experimentation - Tomayess, Tony, Renée - they’re not doing less rigorous work. They’re often doing </a:t>
            </a:r>
            <a:r>
              <a:rPr i="1"/>
              <a:t>more</a:t>
            </a:r>
            <a:r>
              <a:t> ambitious work.</a:t>
            </a:r>
          </a:p>
          <a:p>
            <a:pPr marL="0" lvl="0" indent="0">
              <a:buNone/>
            </a:pPr>
            <a:endParaRPr/>
          </a:p>
          <a:p>
            <a:pPr marL="0" lvl="0" indent="0">
              <a:buNone/>
            </a:pPr>
            <a:r>
              <a:t>[Quick examples - 30 seconds each:] - Tony discovered AI’s limitations and turned them into pedagogy - Renée created an entirely new assessment format</a:t>
            </a:r>
            <a:br/>
            <a:r>
              <a:t>- Tomayess is exploring sophisticated feedback mechanisms</a:t>
            </a:r>
          </a:p>
          <a:p>
            <a:pPr marL="0" lvl="0" indent="0">
              <a:buNone/>
            </a:pPr>
            <a:endParaRPr/>
          </a:p>
          <a:p>
            <a:pPr marL="0" lvl="0" indent="0">
              <a:buNone/>
            </a:pPr>
            <a:r>
              <a:rPr b="1"/>
              <a:t>The shift from hesitation to confidence isn’t about abandoning standards. It’s about developing new expertise.</a:t>
            </a:r>
          </a:p>
          <a:p>
            <a:pPr marL="0" lvl="0" indent="0">
              <a:buNone/>
            </a:pPr>
            <a:endParaRPr b="1"/>
          </a:p>
          <a:p>
            <a:pPr marL="0" lvl="0" indent="0">
              <a:buNone/>
            </a:pPr>
            <a:r>
              <a:t>And here’s what gives me hope: Almost everyone who responded to my email has made that shift [gesture across to Figure 3]. They’re past the “Should I?” question. They’re past the defensive dismissal phase. They’re experimenting, learning, sharing openly.</a:t>
            </a:r>
          </a:p>
          <a:p>
            <a:pPr marL="0" lvl="0" indent="0">
              <a:buNone/>
            </a:pPr>
            <a:endParaRPr/>
          </a:p>
          <a:p>
            <a:pPr marL="0" lvl="0" indent="0">
              <a:buNone/>
            </a:pPr>
            <a:r>
              <a:t>Will some people still dismiss AI use? Absolutely. That’s part of any technological transition. Calculators would “ruin math.” Spell-check would “destroy writing.”</a:t>
            </a:r>
          </a:p>
          <a:p>
            <a:pPr marL="0" lvl="0" indent="0">
              <a:buNone/>
            </a:pPr>
            <a:endParaRPr/>
          </a:p>
          <a:p>
            <a:pPr marL="0" lvl="0" indent="0">
              <a:buNone/>
            </a:pPr>
            <a:r>
              <a:t>But those dismissals shouldn’t stop us from developing expertise with tools that are already reshaping how work gets done.</a:t>
            </a:r>
          </a:p>
          <a:p>
            <a:pPr marL="0" lvl="0" indent="0">
              <a:buNone/>
            </a:pPr>
            <a:endParaRPr/>
          </a:p>
          <a:p>
            <a:pPr marL="0" lvl="0" indent="0">
              <a:buNone/>
            </a:pPr>
            <a:r>
              <a:t>The question isn’t whether to use AI. It’s whether we develop that expertise deliberately and thoughtfully - [gesture to confidence figure] or whether we let hesitation keep us from preparing students for reality.</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Different Fields, Different Applications</a:t>
            </a:r>
          </a:p>
          <a:p>
            <a:pPr marL="0" lvl="0" indent="0">
              <a:buNone/>
            </a:pPr>
            <a:endParaRPr b="1"/>
          </a:p>
          <a:p>
            <a:pPr lvl="0"/>
            <a:r>
              <a:t>Crisis Management → Simulation artifacts</a:t>
            </a:r>
          </a:p>
          <a:p>
            <a:pPr marL="0" lvl="0" indent="0">
              <a:buNone/>
            </a:pPr>
            <a:endParaRPr/>
          </a:p>
          <a:p>
            <a:pPr lvl="0"/>
            <a:r>
              <a:t>HR → Workforce planning tools</a:t>
            </a:r>
            <a:br/>
            <a:endParaRPr/>
          </a:p>
          <a:p>
            <a:pPr marL="0" lvl="0" indent="0">
              <a:buNone/>
            </a:pPr>
            <a:endParaRPr/>
          </a:p>
          <a:p>
            <a:pPr lvl="0"/>
            <a:r>
              <a:t>Logistics → Workshop ideation</a:t>
            </a:r>
          </a:p>
          <a:p>
            <a:pPr marL="0" lvl="0" indent="0">
              <a:buNone/>
            </a:pPr>
            <a:endParaRPr/>
          </a:p>
          <a:p>
            <a:pPr lvl="0"/>
            <a:r>
              <a:t>Research → Writing critique &amp; analysis</a:t>
            </a:r>
          </a:p>
          <a:p>
            <a:pPr marL="0" lvl="0" indent="0">
              <a:buNone/>
            </a:pPr>
            <a:endParaRPr/>
          </a:p>
          <a:p>
            <a:pPr lvl="0"/>
            <a:r>
              <a:rPr b="1"/>
              <a:t>Information Systems → Virtual workplace with AI employees</a:t>
            </a:r>
          </a:p>
          <a:p>
            <a:pPr marL="0" lvl="0" indent="0">
              <a:buNone/>
            </a:pPr>
            <a:endParaRPr b="1"/>
          </a:p>
          <a:p>
            <a:pPr marL="0" lvl="0" indent="0">
              <a:buNone/>
            </a:pPr>
            <a:r>
              <a:rPr i="1"/>
              <a:t>AI as scaffold, not replacement</a:t>
            </a:r>
            <a:br/>
            <a:r>
              <a:rPr i="1"/>
              <a:t>Expert evaluation remains essential</a:t>
            </a:r>
          </a:p>
          <a:p>
            <a:pPr marL="0" lvl="0" indent="0">
              <a:buNone/>
            </a:pPr>
            <a:endParaRPr i="1"/>
          </a:p>
          <a:p>
            <a:pPr marL="0" lvl="0" indent="0">
              <a:buNone/>
            </a:pPr>
            <a:r>
              <a:t>What’s fascinating isn’t that everyone is using AI - it’s that each discipline is finding its own applications. [Gesture to tree branches]</a:t>
            </a:r>
          </a:p>
          <a:p>
            <a:pPr marL="0" lvl="0" indent="0">
              <a:buNone/>
            </a:pPr>
            <a:endParaRPr/>
          </a:p>
          <a:p>
            <a:pPr marL="0" lvl="0" indent="0">
              <a:buNone/>
            </a:pPr>
            <a:r>
              <a:t>Katharina in crisis management needs realistic artifacts - fake social media posts, news bulletins, phone transcripts. AI excels at generating plausible content for simulations. She’s not replacing critical thinking - she’s creating better scenarios to practice it.</a:t>
            </a:r>
          </a:p>
          <a:p>
            <a:pPr marL="0" lvl="0" indent="0">
              <a:buNone/>
            </a:pPr>
            <a:endParaRPr/>
          </a:p>
          <a:p>
            <a:pPr marL="0" lvl="0" indent="0">
              <a:buNone/>
            </a:pPr>
            <a:r>
              <a:t>Sandra in HR sees AI’s potential in workforce planning and recruitment - areas where data analysis and scenario planning are crucial. The AI doesn’t make hiring decisions, but it can help students practice the analysis.</a:t>
            </a:r>
          </a:p>
          <a:p>
            <a:pPr marL="0" lvl="0" indent="0">
              <a:buNone/>
            </a:pPr>
            <a:endParaRPr/>
          </a:p>
          <a:p>
            <a:pPr marL="0" lvl="0" indent="0">
              <a:buNone/>
            </a:pPr>
            <a:r>
              <a:t>What I love about Liz’s approach in logistics: she uses AI for ideation - “Give me workshop ideas I haven’t thought of.” It’s expanding her creativity, not replacing it.</a:t>
            </a:r>
          </a:p>
          <a:p>
            <a:pPr marL="0" lvl="0" indent="0">
              <a:buNone/>
            </a:pPr>
            <a:endParaRPr/>
          </a:p>
          <a:p>
            <a:pPr marL="0" lvl="0" indent="0">
              <a:buNone/>
            </a:pPr>
            <a:r>
              <a:t>And in research - multiple faculty mentioned using AI to critique their writing, check their analysis. They’re using it as a sophisticated second pair of eyes.</a:t>
            </a:r>
          </a:p>
          <a:p>
            <a:pPr marL="0" lvl="0" indent="0">
              <a:buNone/>
            </a:pPr>
            <a:endParaRPr/>
          </a:p>
          <a:p>
            <a:pPr marL="0" lvl="0" indent="0">
              <a:buNone/>
            </a:pPr>
            <a:r>
              <a:t>[Point to Information Systems branch] Here’s an example from my own teaching: I created a virtual company staffed by AI chatbot employees - finance director, HR manager, IT support. Students have to navigate this workplace, extract information, make decisions. But I’m marking their conversations. The questions they ask. How they evaluate responses. The AI isn’t doing their work - it’s creating an authentic environment for demonstrating workplace competence. This wasn’t possible before AI, but it’s incredibly valuable for preparing students for real workplaces where they’ll interact with AI systems.</a:t>
            </a:r>
          </a:p>
          <a:p>
            <a:pPr marL="0" lvl="0" indent="0">
              <a:buNone/>
            </a:pPr>
            <a:endParaRPr/>
          </a:p>
          <a:p>
            <a:pPr marL="0" lvl="0" indent="0">
              <a:buNone/>
            </a:pPr>
            <a:r>
              <a:t>But notice the pattern [point to trunk and roots]: In every case, faculty expertise guides the AI. They evaluate outputs, correct errors, integrate results. </a:t>
            </a:r>
            <a:r>
              <a:rPr b="1"/>
              <a:t>This is crucial: AI tools are powerful, but they make mistakes. Hallucinations, bias, outdated information. The solution isn’t to avoid AI - it’s to use domain expertise as the quality control.</a:t>
            </a:r>
            <a:r>
              <a:t> Students need to learn this same pattern.</a:t>
            </a:r>
          </a:p>
          <a:p>
            <a:pPr marL="0" lvl="0" indent="0">
              <a:buNone/>
            </a:pPr>
            <a:endParaRPr/>
          </a:p>
          <a:p>
            <a:pPr marL="0" lvl="0" indent="0">
              <a:buNone/>
            </a:pPr>
            <a:r>
              <a:t>The AI is a scaffold for expertise, not a replacement of it. This is crucial for how we teach students to use these tools.</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Three Universal Use Cases:</a:t>
            </a:r>
          </a:p>
          <a:p>
            <a:pPr marL="0" lvl="0" indent="0">
              <a:buNone/>
            </a:pPr>
            <a:endParaRPr b="1"/>
          </a:p>
          <a:p>
            <a:pPr marL="342900" lvl="0" indent="-342900">
              <a:buAutoNum type="arabicPeriod"/>
            </a:pPr>
            <a:r>
              <a:rPr b="1"/>
              <a:t>Administrative Efficiency</a:t>
            </a:r>
            <a:r>
              <a:t> → Email, summaries, reports</a:t>
            </a:r>
          </a:p>
          <a:p>
            <a:pPr marL="0" lvl="0" indent="0">
              <a:buNone/>
            </a:pPr>
            <a:endParaRPr/>
          </a:p>
          <a:p>
            <a:pPr marL="342900" lvl="0" indent="-342900">
              <a:buAutoNum type="arabicPeriod"/>
            </a:pPr>
            <a:r>
              <a:rPr b="1"/>
              <a:t>Teaching Enhancement</a:t>
            </a:r>
            <a:r>
              <a:t> → Slides, scenarios, examples</a:t>
            </a:r>
            <a:br/>
            <a:endParaRPr/>
          </a:p>
          <a:p>
            <a:pPr marL="0" lvl="0" indent="0">
              <a:buNone/>
            </a:pPr>
            <a:endParaRPr/>
          </a:p>
          <a:p>
            <a:pPr marL="342900" lvl="0" indent="-342900">
              <a:buAutoNum type="arabicPeriod"/>
            </a:pPr>
            <a:r>
              <a:rPr b="1"/>
              <a:t>Student Support</a:t>
            </a:r>
            <a:r>
              <a:t> → Feedback, personalization, 24/7 access</a:t>
            </a:r>
          </a:p>
          <a:p>
            <a:pPr marL="0" lvl="0" indent="0">
              <a:buNone/>
            </a:pPr>
            <a:endParaRPr/>
          </a:p>
          <a:p>
            <a:pPr marL="0" lvl="0" indent="0">
              <a:buNone/>
            </a:pPr>
            <a:r>
              <a:rPr i="1"/>
              <a:t>Freeing time for uniquely human work</a:t>
            </a:r>
          </a:p>
          <a:p>
            <a:pPr marL="0" lvl="0" indent="0">
              <a:buNone/>
            </a:pPr>
            <a:endParaRPr i="1"/>
          </a:p>
          <a:p>
            <a:pPr marL="0" lvl="0" indent="0">
              <a:buNone/>
            </a:pPr>
            <a:r>
              <a:t>Despite the different applications, three common patterns emerge across all disciplines. [Point to circles from outside in]</a:t>
            </a:r>
          </a:p>
          <a:p>
            <a:pPr marL="0" lvl="0" indent="0">
              <a:buNone/>
            </a:pPr>
            <a:endParaRPr/>
          </a:p>
          <a:p>
            <a:pPr marL="0" lvl="0" indent="0">
              <a:buNone/>
            </a:pPr>
            <a:r>
              <a:t>First: Administrative tasks. Almost everyone mentioned using AI for emails, summaries, documentation. The stuff that takes time but doesn’t require deep expertise. One faculty member wants to create an agent to automatically categorize and draft email responses. That’s not being lazy - that’s being strategic about where to spend human attention.</a:t>
            </a:r>
          </a:p>
          <a:p>
            <a:pPr marL="0" lvl="0" indent="0">
              <a:buNone/>
            </a:pPr>
            <a:endParaRPr/>
          </a:p>
          <a:p>
            <a:pPr marL="0" lvl="0" indent="0">
              <a:buNone/>
            </a:pPr>
            <a:r>
              <a:t>Second: Teaching enhancement. Generating discussion questions, creating alternative explanations for difficult concepts, building case studies. AI is particularly good at “give me 10 variations of this” - expanding options for teachers to choose from.</a:t>
            </a:r>
          </a:p>
          <a:p>
            <a:pPr marL="0" lvl="0" indent="0">
              <a:buNone/>
            </a:pPr>
            <a:endParaRPr/>
          </a:p>
          <a:p>
            <a:pPr marL="0" lvl="0" indent="0">
              <a:buNone/>
            </a:pPr>
            <a:r>
              <a:t>Third: Student support. This one excites me most. [Point to center] AI can provide personalized feedback at 2am when a student is stuck. It can give infinite patience for “dumb questions” students are embarrassed to ask in class. It can adapt explanations to different learning styles.</a:t>
            </a:r>
          </a:p>
          <a:p>
            <a:pPr marL="0" lvl="0" indent="0">
              <a:buNone/>
            </a:pPr>
            <a:endParaRPr/>
          </a:p>
          <a:p>
            <a:pPr marL="0" lvl="0" indent="0">
              <a:buNone/>
            </a:pPr>
            <a:r>
              <a:t>But notice what’s at the center [point to heart and shield]: Human connection AND human judgment. All of this administrative and teaching efficiency creates more time for the work only humans can do - mentoring, inspiring, making meaning, connecting concepts to lived experience. And critically, the expert evaluation that AI can’t do itself. AI is a powerful first draft tool, but it requires expert review. That’s not a bug - that’s the workflow.</a:t>
            </a:r>
          </a:p>
          <a:p>
            <a:pPr marL="0" lvl="0" indent="0">
              <a:buNone/>
            </a:pPr>
            <a:endParaRPr/>
          </a:p>
          <a:p>
            <a:pPr marL="0" lvl="0" indent="0">
              <a:buNone/>
            </a:pPr>
            <a:r>
              <a:t>We’re not replacing teachers. We’re freeing teachers to be more human - and more critical.</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b="1" dirty="0"/>
              <a:t>Traditional Learning:</a:t>
            </a:r>
            <a:br>
              <a:rPr lang="en-AU" dirty="0"/>
            </a:br>
            <a:r>
              <a:rPr lang="en-AU" dirty="0"/>
              <a:t>Remember → Understand → Apply → </a:t>
            </a:r>
            <a:r>
              <a:rPr lang="en-AU" dirty="0" err="1"/>
              <a:t>Analyze</a:t>
            </a:r>
            <a:r>
              <a:rPr lang="en-AU" dirty="0"/>
              <a:t> → Evaluate → Create</a:t>
            </a:r>
          </a:p>
          <a:p>
            <a:pPr marL="0" lvl="0" indent="0">
              <a:buNone/>
            </a:pPr>
            <a:endParaRPr lang="en-AU" dirty="0"/>
          </a:p>
          <a:p>
            <a:pPr marL="0" lvl="0" indent="0">
              <a:buNone/>
            </a:pPr>
            <a:r>
              <a:rPr lang="en-AU" b="1" dirty="0"/>
              <a:t>AI-Era Learning:</a:t>
            </a:r>
            <a:br>
              <a:rPr lang="en-AU" dirty="0"/>
            </a:br>
            <a:r>
              <a:rPr lang="en-AU" dirty="0"/>
              <a:t>Create (with AI) → Evaluate → </a:t>
            </a:r>
            <a:r>
              <a:rPr lang="en-AU" dirty="0" err="1"/>
              <a:t>Analyze</a:t>
            </a:r>
            <a:r>
              <a:rPr lang="en-AU" dirty="0"/>
              <a:t> → Apply → Understand → Remember</a:t>
            </a:r>
          </a:p>
          <a:p>
            <a:pPr marL="0" lvl="0" indent="0">
              <a:buNone/>
            </a:pPr>
            <a:endParaRPr lang="en-AU" dirty="0"/>
          </a:p>
          <a:p>
            <a:pPr marL="0" lvl="0" indent="0">
              <a:buNone/>
            </a:pPr>
            <a:r>
              <a:rPr lang="en-AU" i="1" dirty="0"/>
              <a:t>Start with creation and interest → Natural desire drives deeper learning</a:t>
            </a:r>
          </a:p>
          <a:p>
            <a:pPr marL="0" lvl="0" indent="0">
              <a:buNone/>
            </a:pPr>
            <a:endParaRPr lang="en-AU" i="1" dirty="0"/>
          </a:p>
          <a:p>
            <a:pPr marL="0" lvl="0" indent="0">
              <a:buNone/>
            </a:pPr>
            <a:r>
              <a:rPr lang="en-AU" dirty="0"/>
              <a:t>I want to share a pedagogical shift that explains what we’re seeing in these faculty innovations. [Point to both pyramids]</a:t>
            </a:r>
          </a:p>
          <a:p>
            <a:pPr marL="0" lvl="0" indent="0">
              <a:buNone/>
            </a:pPr>
            <a:endParaRPr lang="en-AU" dirty="0"/>
          </a:p>
          <a:p>
            <a:pPr marL="0" lvl="0" indent="0">
              <a:buNone/>
            </a:pPr>
            <a:r>
              <a:rPr lang="en-AU" dirty="0"/>
              <a:t>[Point to left pyramid] You all learned this way. Bloom’s Taxonomy—the foundation of educational design for decades. You start at the bottom: memorize facts, understand concepts, apply knowledge, </a:t>
            </a:r>
            <a:r>
              <a:rPr lang="en-AU" dirty="0" err="1"/>
              <a:t>analyze</a:t>
            </a:r>
            <a:r>
              <a:rPr lang="en-AU" dirty="0"/>
              <a:t> relationships, evaluate arguments, and finally—if you make it—create something original.</a:t>
            </a:r>
          </a:p>
          <a:p>
            <a:pPr marL="0" lvl="0" indent="0">
              <a:buNone/>
            </a:pPr>
            <a:endParaRPr lang="en-AU" dirty="0"/>
          </a:p>
          <a:p>
            <a:pPr marL="0" lvl="0" indent="0">
              <a:buNone/>
            </a:pPr>
            <a:r>
              <a:rPr lang="en-AU" dirty="0"/>
              <a:t>It’s a pyramid you climb. First semester: learn the vocabulary. Second semester: understand the theories. Third semester: maybe, finally, apply them to a real problem. By senior year, if you’re lucky, you create something new.</a:t>
            </a:r>
          </a:p>
          <a:p>
            <a:pPr marL="0" lvl="0" indent="0">
              <a:buNone/>
            </a:pPr>
            <a:endParaRPr lang="en-AU" dirty="0"/>
          </a:p>
          <a:p>
            <a:pPr marL="0" lvl="0" indent="0">
              <a:buNone/>
            </a:pPr>
            <a:r>
              <a:rPr lang="en-AU" dirty="0"/>
              <a:t>It works. It’s rigorous. But it’s also… [gesture climbing motion] exhausting. And many students never reach the top. They get stuck memorizing terms and understanding theories but never experience the joy of creation.</a:t>
            </a:r>
          </a:p>
          <a:p>
            <a:pPr marL="0" lvl="0" indent="0">
              <a:buNone/>
            </a:pPr>
            <a:endParaRPr lang="en-AU" dirty="0"/>
          </a:p>
          <a:p>
            <a:pPr marL="0" lvl="0" indent="0">
              <a:buNone/>
            </a:pPr>
            <a:r>
              <a:rPr lang="en-AU" dirty="0"/>
              <a:t>[Point to right pyramid] Now imagine flipping this entire model upside down.</a:t>
            </a:r>
          </a:p>
          <a:p>
            <a:pPr marL="0" lvl="0" indent="0">
              <a:buNone/>
            </a:pPr>
            <a:endParaRPr lang="en-AU" dirty="0"/>
          </a:p>
          <a:p>
            <a:pPr marL="0" lvl="0" indent="0">
              <a:buNone/>
            </a:pPr>
            <a:r>
              <a:rPr lang="en-AU" b="1" dirty="0"/>
              <a:t>Start with creation.</a:t>
            </a:r>
            <a:r>
              <a:rPr lang="en-AU" dirty="0"/>
              <a:t> On day one. With AI as your collaborator.</a:t>
            </a:r>
          </a:p>
          <a:p>
            <a:pPr marL="0" lvl="0" indent="0">
              <a:buNone/>
            </a:pPr>
            <a:endParaRPr lang="en-AU" dirty="0"/>
          </a:p>
          <a:p>
            <a:pPr marL="0" lvl="0" indent="0">
              <a:buNone/>
            </a:pPr>
            <a:r>
              <a:rPr lang="en-AU" dirty="0"/>
              <a:t>Shyam’s entrepreneurship students don’t start by memorizing finance terminology. They start with: “Here’s a failing startup. Save it.” They use AI to explore options, generate strategies, </a:t>
            </a:r>
            <a:r>
              <a:rPr lang="en-AU" dirty="0" err="1"/>
              <a:t>analyze</a:t>
            </a:r>
            <a:r>
              <a:rPr lang="en-AU" dirty="0"/>
              <a:t> scenarios. They’re CREATING solutions from minute one—even though they don’t yet have all the fundamentals.</a:t>
            </a:r>
          </a:p>
          <a:p>
            <a:pPr marL="0" lvl="0" indent="0">
              <a:buNone/>
            </a:pPr>
            <a:endParaRPr lang="en-AU" dirty="0"/>
          </a:p>
          <a:p>
            <a:pPr marL="0" lvl="0" indent="0">
              <a:buNone/>
            </a:pPr>
            <a:r>
              <a:rPr lang="en-AU" dirty="0"/>
              <a:t>Renée’s students don’t start by reading about HRM theories. They create graphic novels depicting workplace scenarios. They’re in the Create/Evaluate zone immediately—using AI to help with the visual creation, but having to understand the concepts well enough to depict them accurately.</a:t>
            </a:r>
          </a:p>
          <a:p>
            <a:pPr marL="0" lvl="0" indent="0">
              <a:buNone/>
            </a:pPr>
            <a:endParaRPr lang="en-AU" dirty="0"/>
          </a:p>
          <a:p>
            <a:pPr marL="0" lvl="0" indent="0">
              <a:buNone/>
            </a:pPr>
            <a:r>
              <a:rPr lang="en-AU" dirty="0"/>
              <a:t>My virtual company students don’t start by learning organizational hierarchy. They’re thrown into a workplace simulation where they have to interact with AI employees, solve problems, make decisions. Creation and application from day one.</a:t>
            </a:r>
          </a:p>
          <a:p>
            <a:pPr marL="0" lvl="0" indent="0">
              <a:buNone/>
            </a:pPr>
            <a:endParaRPr lang="en-AU" dirty="0"/>
          </a:p>
          <a:p>
            <a:pPr marL="0" lvl="0" indent="0">
              <a:buNone/>
            </a:pPr>
            <a:r>
              <a:rPr lang="en-AU" dirty="0"/>
              <a:t>Here’s what happens next—and this is the magic: [Point to downward arrows on inverted pyramid]</a:t>
            </a:r>
          </a:p>
          <a:p>
            <a:pPr marL="0" lvl="0" indent="0">
              <a:buNone/>
            </a:pPr>
            <a:endParaRPr lang="en-AU" dirty="0"/>
          </a:p>
          <a:p>
            <a:pPr marL="0" lvl="0" indent="0">
              <a:buNone/>
            </a:pPr>
            <a:r>
              <a:rPr lang="en-AU" b="1" dirty="0"/>
              <a:t>Interest drives deeper learning.</a:t>
            </a:r>
          </a:p>
          <a:p>
            <a:pPr marL="0" lvl="0" indent="0">
              <a:buNone/>
            </a:pPr>
            <a:endParaRPr lang="en-AU" b="1" dirty="0"/>
          </a:p>
          <a:p>
            <a:pPr marL="0" lvl="0" indent="0">
              <a:buNone/>
            </a:pPr>
            <a:r>
              <a:rPr lang="en-AU" dirty="0"/>
              <a:t>When students create that startup rescue plan, they suddenly WANT to know: “Wait, what’s the actual formula for burn rate? How do VCs really evaluate companies? What are the legal implications of pivoting?” They’re asking for the fundamentals—not because we told them to memorize these things, but because they NEED them to make their creation better.</a:t>
            </a:r>
          </a:p>
          <a:p>
            <a:pPr marL="0" lvl="0" indent="0">
              <a:buNone/>
            </a:pPr>
            <a:endParaRPr lang="en-AU" dirty="0"/>
          </a:p>
          <a:p>
            <a:pPr marL="0" lvl="0" indent="0">
              <a:buNone/>
            </a:pPr>
            <a:r>
              <a:rPr lang="en-AU" dirty="0"/>
              <a:t>When students create those graphic novels, they realize: “I need to understand motivation theory more deeply to depict this accurately. I need to research actual case studies to make this realistic.” They’re seeking the Remember/Understand layer—not as a starting point, but as a tool to improve their creation.</a:t>
            </a:r>
          </a:p>
          <a:p>
            <a:pPr marL="0" lvl="0" indent="0">
              <a:buNone/>
            </a:pPr>
            <a:endParaRPr lang="en-AU" dirty="0"/>
          </a:p>
          <a:p>
            <a:pPr marL="0" lvl="0" indent="0">
              <a:buNone/>
            </a:pPr>
            <a:r>
              <a:rPr lang="en-AU" b="1" dirty="0"/>
              <a:t>The fundamentals don’t disappear</a:t>
            </a:r>
            <a:r>
              <a:rPr lang="en-AU" dirty="0"/>
              <a:t>—they emerge through osmosis and desire, not through forced memorization.</a:t>
            </a:r>
          </a:p>
          <a:p>
            <a:pPr marL="0" lvl="0" indent="0">
              <a:buNone/>
            </a:pPr>
            <a:endParaRPr lang="en-AU" dirty="0"/>
          </a:p>
          <a:p>
            <a:pPr marL="0" lvl="0" indent="0">
              <a:buNone/>
            </a:pPr>
            <a:r>
              <a:rPr lang="en-AU" dirty="0"/>
              <a:t>[Make eye contact with Board] This is counterintuitive. It feels risky. “How can they create before they understand?” But AI changes the equation.</a:t>
            </a:r>
          </a:p>
          <a:p>
            <a:pPr marL="0" lvl="0" indent="0">
              <a:buNone/>
            </a:pPr>
            <a:endParaRPr lang="en-AU" dirty="0"/>
          </a:p>
          <a:p>
            <a:pPr marL="0" lvl="0" indent="0">
              <a:buNone/>
            </a:pPr>
            <a:r>
              <a:rPr lang="en-AU" b="1" dirty="0"/>
              <a:t>Traditional approach:</a:t>
            </a:r>
            <a:r>
              <a:rPr lang="en-AU" dirty="0"/>
              <a:t> You need fundamentals before you can create (because creation is hard without foundation).</a:t>
            </a:r>
          </a:p>
          <a:p>
            <a:pPr marL="0" lvl="0" indent="0">
              <a:buNone/>
            </a:pPr>
            <a:endParaRPr lang="en-AU" dirty="0"/>
          </a:p>
          <a:p>
            <a:pPr marL="0" lvl="0" indent="0">
              <a:buNone/>
            </a:pPr>
            <a:r>
              <a:rPr lang="en-AU" b="1" dirty="0"/>
              <a:t>AI-enabled approach:</a:t>
            </a:r>
            <a:r>
              <a:rPr lang="en-AU" dirty="0"/>
              <a:t> You can create immediately (AI scaffolds the creation), and the desire to create WELL drives you back to fundamentals.</a:t>
            </a:r>
          </a:p>
          <a:p>
            <a:pPr marL="0" lvl="0" indent="0">
              <a:buNone/>
            </a:pPr>
            <a:endParaRPr lang="en-AU" dirty="0"/>
          </a:p>
          <a:p>
            <a:pPr marL="0" lvl="0" indent="0">
              <a:buNone/>
            </a:pPr>
            <a:r>
              <a:rPr lang="en-AU" dirty="0"/>
              <a:t>Think about it: Would you rather have a student who memorized finance formulas but never applied them? Or a student who created a startup strategy (with AI help), realized it had flaws, went back to learn the formulas to fix those flaws, and now OWNS that knowledge because they needed it?</a:t>
            </a:r>
          </a:p>
          <a:p>
            <a:pPr marL="0" lvl="0" indent="0">
              <a:buNone/>
            </a:pPr>
            <a:endParaRPr lang="en-AU" dirty="0"/>
          </a:p>
          <a:p>
            <a:pPr marL="0" lvl="0" indent="0">
              <a:buNone/>
            </a:pPr>
            <a:r>
              <a:rPr lang="en-AU" dirty="0"/>
              <a:t>[Point to Tony’s and Shyam’s examples] This is why Tony’s approach works. Students create quiz answers, then have to evaluate them critically (flipping from Create to Evaluate). This is why Shyam’s in-class scenarios work. Students create solutions, then must </a:t>
            </a:r>
            <a:r>
              <a:rPr lang="en-AU" dirty="0" err="1"/>
              <a:t>analyze</a:t>
            </a:r>
            <a:r>
              <a:rPr lang="en-AU" dirty="0"/>
              <a:t> why their solution is better than alternatives (Create → Evaluate → </a:t>
            </a:r>
            <a:r>
              <a:rPr lang="en-AU" dirty="0" err="1"/>
              <a:t>Analyze</a:t>
            </a:r>
            <a:r>
              <a:rPr lang="en-AU" dirty="0"/>
              <a:t>).</a:t>
            </a:r>
          </a:p>
          <a:p>
            <a:pPr marL="0" lvl="0" indent="0">
              <a:buNone/>
            </a:pPr>
            <a:endParaRPr lang="en-AU" dirty="0"/>
          </a:p>
          <a:p>
            <a:pPr marL="0" lvl="0" indent="0">
              <a:buNone/>
            </a:pPr>
            <a:r>
              <a:rPr lang="en-AU" dirty="0"/>
              <a:t>The learning isn’t shallow—it might actually be DEEPER. Because they’re not learning abstractions. They’re learning to solve problems they care about solving.</a:t>
            </a:r>
          </a:p>
          <a:p>
            <a:pPr marL="0" lvl="0" indent="0">
              <a:buNone/>
            </a:pPr>
            <a:endParaRPr lang="en-AU" dirty="0"/>
          </a:p>
          <a:p>
            <a:pPr marL="0" lvl="0" indent="0">
              <a:buNone/>
            </a:pPr>
            <a:r>
              <a:rPr lang="en-AU" b="1" dirty="0"/>
              <a:t>The role of fundamentals:</a:t>
            </a:r>
            <a:r>
              <a:rPr lang="en-AU" dirty="0"/>
              <a:t> They still matter. Tremendously. But they’re acquired through pull (student need) rather than push (teacher requirement). And research shows: knowledge pulled by motivation sticks better than knowledge pushed by curriculum.</a:t>
            </a:r>
          </a:p>
          <a:p>
            <a:pPr marL="0" lvl="0" indent="0">
              <a:buNone/>
            </a:pPr>
            <a:endParaRPr lang="en-AU" dirty="0"/>
          </a:p>
          <a:p>
            <a:pPr marL="0" lvl="0" indent="0">
              <a:buNone/>
            </a:pPr>
            <a:r>
              <a:rPr lang="en-AU" dirty="0"/>
              <a:t>[Address potential concern] Now, some of you might worry: “What if they never go back to fundamentals? What if they stay at surface level?”</a:t>
            </a:r>
          </a:p>
          <a:p>
            <a:pPr marL="0" lvl="0" indent="0">
              <a:buNone/>
            </a:pPr>
            <a:endParaRPr lang="en-AU" dirty="0"/>
          </a:p>
          <a:p>
            <a:pPr marL="0" lvl="0" indent="0">
              <a:buNone/>
            </a:pPr>
            <a:r>
              <a:rPr lang="en-AU" dirty="0"/>
              <a:t>That’s where faculty expertise matters. [Point to root of inverted pyramid] We design the creation tasks to REQUIRE fundamental understanding. Shyam’s scenarios can’t be solved without applying actual entrepreneurship principles. Renée’s graphic novels can’t be completed without demonstrating HRM knowledge. My virtual company conversations reveal immediately whether students understand organizational dynamics.</a:t>
            </a:r>
          </a:p>
          <a:p>
            <a:pPr marL="0" lvl="0" indent="0">
              <a:buNone/>
            </a:pPr>
            <a:endParaRPr lang="en-AU" dirty="0"/>
          </a:p>
          <a:p>
            <a:pPr marL="0" lvl="0" indent="0">
              <a:buNone/>
            </a:pPr>
            <a:r>
              <a:rPr lang="en-AU" dirty="0"/>
              <a:t>The assessment structure ensures that superficial creation isn’t enough. You have to go deep—but you go deep because you want to, not because you were told to.</a:t>
            </a:r>
          </a:p>
          <a:p>
            <a:pPr marL="0" lvl="0" indent="0">
              <a:buNone/>
            </a:pPr>
            <a:endParaRPr lang="en-AU" dirty="0"/>
          </a:p>
          <a:p>
            <a:pPr marL="0" lvl="0" indent="0">
              <a:buNone/>
            </a:pPr>
            <a:r>
              <a:rPr lang="en-AU" dirty="0"/>
              <a:t>[Transition] This flip—starting with creation, letting curiosity drive fundamentals—this is what Assessment 2030 enables. This is what your graduates will bring to your workplaces: comfort starting with the complex problem, confidence using AI to scaffold initial attempts, and the hunger to learn deeply when they see the gaps in their understanding.</a:t>
            </a:r>
          </a:p>
          <a:p>
            <a:pPr marL="0" lvl="0" indent="0">
              <a:buNone/>
            </a:pPr>
            <a:endParaRPr lang="en-AU" dirty="0"/>
          </a:p>
          <a:p>
            <a:pPr marL="0" lvl="0" indent="0">
              <a:buNone/>
            </a:pPr>
            <a:r>
              <a:rPr lang="en-AU" b="1" dirty="0"/>
              <a:t>That’s not a weaker graduate. That might be a stronger one.</a:t>
            </a:r>
          </a:p>
          <a:p>
            <a:pPr marL="0" lvl="0" indent="0">
              <a:buNone/>
            </a:pPr>
            <a:endParaRPr lang="en-AU" b="1" dirty="0"/>
          </a:p>
          <a:p>
            <a:pPr marL="0" lvl="0" indent="0">
              <a:buNone/>
            </a:pPr>
            <a:r>
              <a:rPr lang="en-AU" dirty="0"/>
              <a:t>[Move to next slide or discussion]</a:t>
            </a:r>
          </a:p>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8</a:t>
            </a:fld>
            <a:endParaRPr lang="en-US"/>
          </a:p>
        </p:txBody>
      </p:sp>
    </p:spTree>
    <p:extLst>
      <p:ext uri="{BB962C8B-B14F-4D97-AF65-F5344CB8AC3E}">
        <p14:creationId xmlns:p14="http://schemas.microsoft.com/office/powerpoint/2010/main" val="41088713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The Test Bank Experiment:</a:t>
            </a:r>
          </a:p>
          <a:p>
            <a:pPr marL="0" lvl="0" indent="0">
              <a:buNone/>
            </a:pPr>
            <a:endParaRPr b="1"/>
          </a:p>
          <a:p>
            <a:pPr marL="342900" lvl="0" indent="-342900">
              <a:buAutoNum type="arabicPeriod"/>
            </a:pPr>
            <a:r>
              <a:t>Asked AI to create revision questions ✓</a:t>
            </a:r>
          </a:p>
          <a:p>
            <a:pPr marL="0" lvl="0" indent="0">
              <a:buNone/>
            </a:pPr>
            <a:endParaRPr/>
          </a:p>
          <a:p>
            <a:pPr marL="342900" lvl="0" indent="-342900">
              <a:buAutoNum type="arabicPeriod"/>
            </a:pPr>
            <a:r>
              <a:t>AI generated questions ✓</a:t>
            </a:r>
          </a:p>
          <a:p>
            <a:pPr marL="0" lvl="0" indent="0">
              <a:buNone/>
            </a:pPr>
            <a:endParaRPr/>
          </a:p>
          <a:p>
            <a:pPr marL="342900" lvl="0" indent="-342900">
              <a:buAutoNum type="arabicPeriod"/>
            </a:pPr>
            <a:r>
              <a:t>AI got some answers WRONG ✓✓✓</a:t>
            </a:r>
          </a:p>
          <a:p>
            <a:pPr marL="0" lvl="0" indent="0">
              <a:buNone/>
            </a:pPr>
            <a:endParaRPr/>
          </a:p>
          <a:p>
            <a:pPr marL="342900" lvl="0" indent="-342900">
              <a:buAutoNum type="arabicPeriod"/>
            </a:pPr>
            <a:r>
              <a:t>Perfect teaching moment! ✓✓✓</a:t>
            </a:r>
          </a:p>
          <a:p>
            <a:pPr marL="0" lvl="0" indent="0">
              <a:buNone/>
            </a:pPr>
            <a:endParaRPr/>
          </a:p>
          <a:p>
            <a:pPr marL="0" lvl="0" indent="0">
              <a:buNone/>
            </a:pPr>
            <a:r>
              <a:rPr i="1"/>
              <a:t>“But I included a disclaimer…”</a:t>
            </a:r>
          </a:p>
          <a:p>
            <a:pPr marL="0" lvl="0" indent="0">
              <a:buNone/>
            </a:pPr>
            <a:endParaRPr i="1"/>
          </a:p>
          <a:p>
            <a:pPr marL="0" lvl="0" indent="0">
              <a:buNone/>
            </a:pPr>
            <a:r>
              <a:t>Let me tell you my favorite story from the email responses. [Point to Panel 1]</a:t>
            </a:r>
          </a:p>
          <a:p>
            <a:pPr marL="0" lvl="0" indent="0">
              <a:buNone/>
            </a:pPr>
            <a:endParaRPr/>
          </a:p>
          <a:p>
            <a:pPr marL="0" lvl="0" indent="0">
              <a:buNone/>
            </a:pPr>
            <a:r>
              <a:t>Tony, in Information Systems, decided to try using AI to create test bank revision questions. Straightforward use case - we’ve all made hundreds of these questions, it’s time-consuming, AI should be good at it.</a:t>
            </a:r>
          </a:p>
          <a:p>
            <a:pPr marL="0" lvl="0" indent="0">
              <a:buNone/>
            </a:pPr>
            <a:endParaRPr/>
          </a:p>
          <a:p>
            <a:pPr marL="0" lvl="0" indent="0">
              <a:buNone/>
            </a:pPr>
            <a:r>
              <a:t>[Panel 2] So he prompts the AI, gets back a set of questions and answers. Looks good. Efficient.</a:t>
            </a:r>
          </a:p>
          <a:p>
            <a:pPr marL="0" lvl="0" indent="0">
              <a:buNone/>
            </a:pPr>
            <a:endParaRPr/>
          </a:p>
          <a:p>
            <a:pPr marL="0" lvl="0" indent="0">
              <a:buNone/>
            </a:pPr>
            <a:r>
              <a:t>[Panel 3] Then he checks them. Really checks them. And discovers: some of the answers are wrong.</a:t>
            </a:r>
          </a:p>
          <a:p>
            <a:pPr marL="0" lvl="0" indent="0">
              <a:buNone/>
            </a:pPr>
            <a:endParaRPr/>
          </a:p>
          <a:p>
            <a:pPr marL="0" lvl="0" indent="0">
              <a:buNone/>
            </a:pPr>
            <a:r>
              <a:t>Now, here’s where this story could go one of two ways. Version One: “See! AI is dangerous! We can’t use it!” Ban it, problem solved.</a:t>
            </a:r>
          </a:p>
          <a:p>
            <a:pPr marL="0" lvl="0" indent="0">
              <a:buNone/>
            </a:pPr>
            <a:endParaRPr/>
          </a:p>
          <a:p>
            <a:pPr marL="0" lvl="0" indent="0">
              <a:buNone/>
            </a:pPr>
            <a:r>
              <a:t>But Tony did something smarter. [Panel 4] He gave the questions to students WITH a disclaimer: “These were created with AI. Some answers may be wrong. Your job is to find them.”</a:t>
            </a:r>
          </a:p>
          <a:p>
            <a:pPr marL="0" lvl="0" indent="0">
              <a:buNone/>
            </a:pPr>
            <a:endParaRPr/>
          </a:p>
          <a:p>
            <a:pPr marL="0" lvl="0" indent="0">
              <a:buNone/>
            </a:pPr>
            <a:r>
              <a:t>Suddenly, this isn’t just test prep - it’s critical evaluation practice. Students have to know the material well enough to catch AI errors. They can’t just memorize - they have to understand.</a:t>
            </a:r>
          </a:p>
          <a:p>
            <a:pPr marL="0" lvl="0" indent="0">
              <a:buNone/>
            </a:pPr>
            <a:endParaRPr/>
          </a:p>
          <a:p>
            <a:pPr marL="0" lvl="0" indent="0">
              <a:buNone/>
            </a:pPr>
            <a:r>
              <a:t>The “failure” became the feature. The bug became the pedagogy.</a:t>
            </a:r>
          </a:p>
          <a:p>
            <a:pPr marL="0" lvl="0" indent="0">
              <a:buNone/>
            </a:pPr>
            <a:endParaRPr/>
          </a:p>
          <a:p>
            <a:pPr marL="0" lvl="0" indent="0">
              <a:buNone/>
            </a:pPr>
            <a:r>
              <a:t>This is what AI literacy looks like: Not blind trust. Not outright rejection. But informed, critical use backed by domain expertise.</a:t>
            </a:r>
          </a:p>
          <a:p>
            <a:pPr marL="0" lvl="0" indent="0">
              <a:buNone/>
            </a:pPr>
            <a:endParaRPr/>
          </a:p>
          <a:p>
            <a:pPr marL="0" lvl="0" indent="0">
              <a:buNone/>
            </a:pPr>
            <a:r>
              <a:t>Research suggests up to 30% of AI-generated content can contain errors - hallucinations, bias, drift from focused tasks. The solution isn’t avoidance. It’s exactly what Tony modeled: Use AI for focused tasks, apply domain expertise to evaluate outputs, and teach students to do the same.</a:t>
            </a:r>
          </a:p>
          <a:p>
            <a:pPr marL="0" lvl="0" indent="0">
              <a:buNone/>
            </a:pPr>
            <a:endParaRPr/>
          </a:p>
          <a:p>
            <a:pPr marL="0" lvl="0" indent="0">
              <a:buNone/>
            </a:pPr>
            <a:r>
              <a:t>And you can only develop that literacy if you let students use the tools - and learn to evaluate their outputs.</a:t>
            </a:r>
          </a:p>
          <a:p>
            <a:pPr marL="0" lvl="0" indent="0">
              <a:buNone/>
            </a:pPr>
            <a:endParaRPr/>
          </a:p>
          <a:p>
            <a:pPr marL="0" lvl="0" indent="0">
              <a:buNone/>
            </a:pPr>
            <a:r>
              <a:t>This is the workflow students need for their careers: AI as powerful first draft, human expertise as quality control.</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10/13/25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10/13/25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10/13/25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10/13/25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10/13/25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10/13/25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10/13/25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10/13/25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10/13/25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slide" Target="slide22.xml"/><Relationship Id="rId3" Type="http://schemas.openxmlformats.org/officeDocument/2006/relationships/slide" Target="slide17.xml"/><Relationship Id="rId7" Type="http://schemas.openxmlformats.org/officeDocument/2006/relationships/slide" Target="slide21.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slide" Target="slide20.xml"/><Relationship Id="rId11" Type="http://schemas.openxmlformats.org/officeDocument/2006/relationships/slide" Target="slide25.xml"/><Relationship Id="rId5" Type="http://schemas.openxmlformats.org/officeDocument/2006/relationships/slide" Target="slide19.xml"/><Relationship Id="rId10" Type="http://schemas.openxmlformats.org/officeDocument/2006/relationships/slide" Target="slide24.xml"/><Relationship Id="rId4" Type="http://schemas.openxmlformats.org/officeDocument/2006/relationships/slide" Target="slide18.xml"/><Relationship Id="rId9" Type="http://schemas.openxmlformats.org/officeDocument/2006/relationships/slide" Target="slide2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slide" Target="slide16.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slide" Target="slide16.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slide" Target="slide1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slide" Target="slide16.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slide" Target="slide16.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slide" Target="slide16.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slide" Target="slide16.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slide" Target="slide16.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slide" Target="slide1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A597D97-203B-498B-95D3-E90DC961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images/welcome.png">
            <a:extLst>
              <a:ext uri="{FF2B5EF4-FFF2-40B4-BE49-F238E27FC236}">
                <a16:creationId xmlns:a16="http://schemas.microsoft.com/office/drawing/2014/main" id="{A27BBF6D-CAE0-896E-532A-6B08F390F0B0}"/>
              </a:ext>
            </a:extLst>
          </p:cNvPr>
          <p:cNvPicPr>
            <a:picLocks noGrp="1" noChangeAspect="1"/>
          </p:cNvPicPr>
          <p:nvPr/>
        </p:nvPicPr>
        <p:blipFill>
          <a:blip r:embed="rId3"/>
          <a:srcRect t="525" b="20416"/>
          <a:stretch>
            <a:fillRect/>
          </a:stretch>
        </p:blipFill>
        <p:spPr bwMode="auto">
          <a:xfrm>
            <a:off x="3200400" y="10"/>
            <a:ext cx="5943600" cy="2537450"/>
          </a:xfrm>
          <a:prstGeom prst="rect">
            <a:avLst/>
          </a:prstGeom>
          <a:noFill/>
        </p:spPr>
      </p:pic>
      <p:sp useBgFill="1">
        <p:nvSpPr>
          <p:cNvPr id="19" name="Freeform: Shape 18">
            <a:extLst>
              <a:ext uri="{FF2B5EF4-FFF2-40B4-BE49-F238E27FC236}">
                <a16:creationId xmlns:a16="http://schemas.microsoft.com/office/drawing/2014/main" id="{6A6EF10E-DF41-4BD3-8EB4-6F646531DC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83204" cy="5143500"/>
          </a:xfrm>
          <a:custGeom>
            <a:avLst/>
            <a:gdLst>
              <a:gd name="connsiteX0" fmla="*/ 0 w 6244272"/>
              <a:gd name="connsiteY0" fmla="*/ 0 h 6858000"/>
              <a:gd name="connsiteX1" fmla="*/ 732568 w 6244272"/>
              <a:gd name="connsiteY1" fmla="*/ 0 h 6858000"/>
              <a:gd name="connsiteX2" fmla="*/ 947849 w 6244272"/>
              <a:gd name="connsiteY2" fmla="*/ 0 h 6858000"/>
              <a:gd name="connsiteX3" fmla="*/ 1823619 w 6244272"/>
              <a:gd name="connsiteY3" fmla="*/ 0 h 6858000"/>
              <a:gd name="connsiteX4" fmla="*/ 5235673 w 6244272"/>
              <a:gd name="connsiteY4" fmla="*/ 0 h 6858000"/>
              <a:gd name="connsiteX5" fmla="*/ 4933297 w 6244272"/>
              <a:gd name="connsiteY5" fmla="*/ 110269 h 6858000"/>
              <a:gd name="connsiteX6" fmla="*/ 4976910 w 6244272"/>
              <a:gd name="connsiteY6" fmla="*/ 135168 h 6858000"/>
              <a:gd name="connsiteX7" fmla="*/ 5238580 w 6244272"/>
              <a:gd name="connsiteY7" fmla="*/ 71141 h 6858000"/>
              <a:gd name="connsiteX8" fmla="*/ 5290914 w 6244272"/>
              <a:gd name="connsiteY8" fmla="*/ 88927 h 6858000"/>
              <a:gd name="connsiteX9" fmla="*/ 5264747 w 6244272"/>
              <a:gd name="connsiteY9" fmla="*/ 163625 h 6858000"/>
              <a:gd name="connsiteX10" fmla="*/ 5151357 w 6244272"/>
              <a:gd name="connsiteY10" fmla="*/ 192082 h 6858000"/>
              <a:gd name="connsiteX11" fmla="*/ 4974002 w 6244272"/>
              <a:gd name="connsiteY11" fmla="*/ 373491 h 6858000"/>
              <a:gd name="connsiteX12" fmla="*/ 5241488 w 6244272"/>
              <a:gd name="connsiteY12" fmla="*/ 352148 h 6858000"/>
              <a:gd name="connsiteX13" fmla="*/ 5288007 w 6244272"/>
              <a:gd name="connsiteY13" fmla="*/ 394834 h 6858000"/>
              <a:gd name="connsiteX14" fmla="*/ 5305452 w 6244272"/>
              <a:gd name="connsiteY14" fmla="*/ 451747 h 6858000"/>
              <a:gd name="connsiteX15" fmla="*/ 5383953 w 6244272"/>
              <a:gd name="connsiteY15" fmla="*/ 359262 h 6858000"/>
              <a:gd name="connsiteX16" fmla="*/ 5450825 w 6244272"/>
              <a:gd name="connsiteY16" fmla="*/ 334364 h 6858000"/>
              <a:gd name="connsiteX17" fmla="*/ 5471177 w 6244272"/>
              <a:gd name="connsiteY17" fmla="*/ 416176 h 6858000"/>
              <a:gd name="connsiteX18" fmla="*/ 5410121 w 6244272"/>
              <a:gd name="connsiteY18" fmla="*/ 505101 h 6858000"/>
              <a:gd name="connsiteX19" fmla="*/ 5247303 w 6244272"/>
              <a:gd name="connsiteY19" fmla="*/ 558458 h 6858000"/>
              <a:gd name="connsiteX20" fmla="*/ 5421750 w 6244272"/>
              <a:gd name="connsiteY20" fmla="*/ 558458 h 6858000"/>
              <a:gd name="connsiteX21" fmla="*/ 5622364 w 6244272"/>
              <a:gd name="connsiteY21" fmla="*/ 522887 h 6858000"/>
              <a:gd name="connsiteX22" fmla="*/ 5834608 w 6244272"/>
              <a:gd name="connsiteY22" fmla="*/ 533558 h 6858000"/>
              <a:gd name="connsiteX23" fmla="*/ 6035223 w 6244272"/>
              <a:gd name="connsiteY23" fmla="*/ 462417 h 6858000"/>
              <a:gd name="connsiteX24" fmla="*/ 6238745 w 6244272"/>
              <a:gd name="connsiteY24" fmla="*/ 465975 h 6858000"/>
              <a:gd name="connsiteX25" fmla="*/ 5337434 w 6244272"/>
              <a:gd name="connsiteY25" fmla="*/ 910606 h 6858000"/>
              <a:gd name="connsiteX26" fmla="*/ 5381046 w 6244272"/>
              <a:gd name="connsiteY26" fmla="*/ 921277 h 6858000"/>
              <a:gd name="connsiteX27" fmla="*/ 5439195 w 6244272"/>
              <a:gd name="connsiteY27" fmla="*/ 949734 h 6858000"/>
              <a:gd name="connsiteX28" fmla="*/ 5395583 w 6244272"/>
              <a:gd name="connsiteY28" fmla="*/ 1006647 h 6858000"/>
              <a:gd name="connsiteX29" fmla="*/ 5160079 w 6244272"/>
              <a:gd name="connsiteY29" fmla="*/ 1113358 h 6858000"/>
              <a:gd name="connsiteX30" fmla="*/ 5101930 w 6244272"/>
              <a:gd name="connsiteY30" fmla="*/ 1220069 h 6858000"/>
              <a:gd name="connsiteX31" fmla="*/ 5174617 w 6244272"/>
              <a:gd name="connsiteY31" fmla="*/ 1209399 h 6858000"/>
              <a:gd name="connsiteX32" fmla="*/ 5238580 w 6244272"/>
              <a:gd name="connsiteY32" fmla="*/ 1230741 h 6858000"/>
              <a:gd name="connsiteX33" fmla="*/ 5212414 w 6244272"/>
              <a:gd name="connsiteY33" fmla="*/ 1365909 h 6858000"/>
              <a:gd name="connsiteX34" fmla="*/ 4878056 w 6244272"/>
              <a:gd name="connsiteY34" fmla="*/ 1540204 h 6858000"/>
              <a:gd name="connsiteX35" fmla="*/ 4848982 w 6244272"/>
              <a:gd name="connsiteY35" fmla="*/ 1597117 h 6858000"/>
              <a:gd name="connsiteX36" fmla="*/ 4889686 w 6244272"/>
              <a:gd name="connsiteY36" fmla="*/ 1636245 h 6858000"/>
              <a:gd name="connsiteX37" fmla="*/ 4997261 w 6244272"/>
              <a:gd name="connsiteY37" fmla="*/ 1657587 h 6858000"/>
              <a:gd name="connsiteX38" fmla="*/ 4846074 w 6244272"/>
              <a:gd name="connsiteY38" fmla="*/ 1849668 h 6858000"/>
              <a:gd name="connsiteX39" fmla="*/ 4790832 w 6244272"/>
              <a:gd name="connsiteY39" fmla="*/ 1903025 h 6858000"/>
              <a:gd name="connsiteX40" fmla="*/ 4694886 w 6244272"/>
              <a:gd name="connsiteY40" fmla="*/ 1984836 h 6858000"/>
              <a:gd name="connsiteX41" fmla="*/ 4694886 w 6244272"/>
              <a:gd name="connsiteY41" fmla="*/ 2013292 h 6858000"/>
              <a:gd name="connsiteX42" fmla="*/ 4822814 w 6244272"/>
              <a:gd name="connsiteY42" fmla="*/ 2102219 h 6858000"/>
              <a:gd name="connsiteX43" fmla="*/ 5055411 w 6244272"/>
              <a:gd name="connsiteY43" fmla="*/ 2077320 h 6858000"/>
              <a:gd name="connsiteX44" fmla="*/ 4712331 w 6244272"/>
              <a:gd name="connsiteY44" fmla="*/ 2208931 h 6858000"/>
              <a:gd name="connsiteX45" fmla="*/ 5822979 w 6244272"/>
              <a:gd name="connsiteY45" fmla="*/ 1892353 h 6858000"/>
              <a:gd name="connsiteX46" fmla="*/ 5753200 w 6244272"/>
              <a:gd name="connsiteY46" fmla="*/ 1974165 h 6858000"/>
              <a:gd name="connsiteX47" fmla="*/ 5363601 w 6244272"/>
              <a:gd name="connsiteY47" fmla="*/ 2191146 h 6858000"/>
              <a:gd name="connsiteX48" fmla="*/ 5253118 w 6244272"/>
              <a:gd name="connsiteY48" fmla="*/ 2326314 h 6858000"/>
              <a:gd name="connsiteX49" fmla="*/ 5136819 w 6244272"/>
              <a:gd name="connsiteY49" fmla="*/ 2401012 h 6858000"/>
              <a:gd name="connsiteX50" fmla="*/ 4974002 w 6244272"/>
              <a:gd name="connsiteY50" fmla="*/ 2401012 h 6858000"/>
              <a:gd name="connsiteX51" fmla="*/ 4857704 w 6244272"/>
              <a:gd name="connsiteY51" fmla="*/ 2518395 h 6858000"/>
              <a:gd name="connsiteX52" fmla="*/ 4976910 w 6244272"/>
              <a:gd name="connsiteY52" fmla="*/ 2543294 h 6858000"/>
              <a:gd name="connsiteX53" fmla="*/ 5116467 w 6244272"/>
              <a:gd name="connsiteY53" fmla="*/ 2525509 h 6858000"/>
              <a:gd name="connsiteX54" fmla="*/ 5273470 w 6244272"/>
              <a:gd name="connsiteY54" fmla="*/ 2564636 h 6858000"/>
              <a:gd name="connsiteX55" fmla="*/ 5418843 w 6244272"/>
              <a:gd name="connsiteY55" fmla="*/ 2532623 h 6858000"/>
              <a:gd name="connsiteX56" fmla="*/ 5593290 w 6244272"/>
              <a:gd name="connsiteY56" fmla="*/ 2553965 h 6858000"/>
              <a:gd name="connsiteX57" fmla="*/ 5648532 w 6244272"/>
              <a:gd name="connsiteY57" fmla="*/ 2692689 h 6858000"/>
              <a:gd name="connsiteX58" fmla="*/ 5665976 w 6244272"/>
              <a:gd name="connsiteY58" fmla="*/ 2703362 h 6858000"/>
              <a:gd name="connsiteX59" fmla="*/ 5988704 w 6244272"/>
              <a:gd name="connsiteY59" fmla="*/ 2923898 h 6858000"/>
              <a:gd name="connsiteX60" fmla="*/ 6078835 w 6244272"/>
              <a:gd name="connsiteY60" fmla="*/ 2941684 h 6858000"/>
              <a:gd name="connsiteX61" fmla="*/ 5546771 w 6244272"/>
              <a:gd name="connsiteY61" fmla="*/ 3329402 h 6858000"/>
              <a:gd name="connsiteX62" fmla="*/ 5904388 w 6244272"/>
              <a:gd name="connsiteY62" fmla="*/ 3229805 h 6858000"/>
              <a:gd name="connsiteX63" fmla="*/ 5953814 w 6244272"/>
              <a:gd name="connsiteY63" fmla="*/ 3393429 h 6858000"/>
              <a:gd name="connsiteX64" fmla="*/ 5785182 w 6244272"/>
              <a:gd name="connsiteY64" fmla="*/ 3539269 h 6858000"/>
              <a:gd name="connsiteX65" fmla="*/ 5724125 w 6244272"/>
              <a:gd name="connsiteY65" fmla="*/ 3827390 h 6858000"/>
              <a:gd name="connsiteX66" fmla="*/ 5753200 w 6244272"/>
              <a:gd name="connsiteY66" fmla="*/ 4090612 h 6858000"/>
              <a:gd name="connsiteX67" fmla="*/ 5825886 w 6244272"/>
              <a:gd name="connsiteY67" fmla="*/ 4172424 h 6858000"/>
              <a:gd name="connsiteX68" fmla="*/ 5930554 w 6244272"/>
              <a:gd name="connsiteY68" fmla="*/ 4321821 h 6858000"/>
              <a:gd name="connsiteX69" fmla="*/ 5994519 w 6244272"/>
              <a:gd name="connsiteY69" fmla="*/ 4414305 h 6858000"/>
              <a:gd name="connsiteX70" fmla="*/ 6218393 w 6244272"/>
              <a:gd name="connsiteY70" fmla="*/ 4378734 h 6858000"/>
              <a:gd name="connsiteX71" fmla="*/ 5918925 w 6244272"/>
              <a:gd name="connsiteY71" fmla="*/ 4613499 h 6858000"/>
              <a:gd name="connsiteX72" fmla="*/ 6160243 w 6244272"/>
              <a:gd name="connsiteY72" fmla="*/ 4585042 h 6858000"/>
              <a:gd name="connsiteX73" fmla="*/ 6238745 w 6244272"/>
              <a:gd name="connsiteY73" fmla="*/ 4602828 h 6858000"/>
              <a:gd name="connsiteX74" fmla="*/ 6195133 w 6244272"/>
              <a:gd name="connsiteY74" fmla="*/ 4677526 h 6858000"/>
              <a:gd name="connsiteX75" fmla="*/ 6017778 w 6244272"/>
              <a:gd name="connsiteY75" fmla="*/ 4805580 h 6858000"/>
              <a:gd name="connsiteX76" fmla="*/ 5651439 w 6244272"/>
              <a:gd name="connsiteY76" fmla="*/ 5154171 h 6858000"/>
              <a:gd name="connsiteX77" fmla="*/ 6006149 w 6244272"/>
              <a:gd name="connsiteY77" fmla="*/ 4994104 h 6858000"/>
              <a:gd name="connsiteX78" fmla="*/ 5633994 w 6244272"/>
              <a:gd name="connsiteY78" fmla="*/ 5353367 h 6858000"/>
              <a:gd name="connsiteX79" fmla="*/ 5552586 w 6244272"/>
              <a:gd name="connsiteY79" fmla="*/ 5474306 h 6858000"/>
              <a:gd name="connsiteX80" fmla="*/ 5383953 w 6244272"/>
              <a:gd name="connsiteY80" fmla="*/ 5769542 h 6858000"/>
              <a:gd name="connsiteX81" fmla="*/ 5392675 w 6244272"/>
              <a:gd name="connsiteY81" fmla="*/ 5801555 h 6858000"/>
              <a:gd name="connsiteX82" fmla="*/ 5584568 w 6244272"/>
              <a:gd name="connsiteY82" fmla="*/ 5755314 h 6858000"/>
              <a:gd name="connsiteX83" fmla="*/ 5334526 w 6244272"/>
              <a:gd name="connsiteY83" fmla="*/ 6004307 h 6858000"/>
              <a:gd name="connsiteX84" fmla="*/ 5075763 w 6244272"/>
              <a:gd name="connsiteY84" fmla="*/ 6196388 h 6858000"/>
              <a:gd name="connsiteX85" fmla="*/ 5258933 w 6244272"/>
              <a:gd name="connsiteY85" fmla="*/ 6167932 h 6858000"/>
              <a:gd name="connsiteX86" fmla="*/ 5511881 w 6244272"/>
              <a:gd name="connsiteY86" fmla="*/ 6057663 h 6858000"/>
              <a:gd name="connsiteX87" fmla="*/ 5599105 w 6244272"/>
              <a:gd name="connsiteY87" fmla="*/ 6100347 h 6858000"/>
              <a:gd name="connsiteX88" fmla="*/ 5360693 w 6244272"/>
              <a:gd name="connsiteY88" fmla="*/ 6281757 h 6858000"/>
              <a:gd name="connsiteX89" fmla="*/ 5224043 w 6244272"/>
              <a:gd name="connsiteY89" fmla="*/ 6367127 h 6858000"/>
              <a:gd name="connsiteX90" fmla="*/ 5168801 w 6244272"/>
              <a:gd name="connsiteY90" fmla="*/ 6431153 h 6858000"/>
              <a:gd name="connsiteX91" fmla="*/ 5011799 w 6244272"/>
              <a:gd name="connsiteY91" fmla="*/ 6658805 h 6858000"/>
              <a:gd name="connsiteX92" fmla="*/ 4651275 w 6244272"/>
              <a:gd name="connsiteY92" fmla="*/ 6858000 h 6858000"/>
              <a:gd name="connsiteX93" fmla="*/ 1823619 w 6244272"/>
              <a:gd name="connsiteY93" fmla="*/ 6858000 h 6858000"/>
              <a:gd name="connsiteX94" fmla="*/ 947849 w 6244272"/>
              <a:gd name="connsiteY94" fmla="*/ 6858000 h 6858000"/>
              <a:gd name="connsiteX95" fmla="*/ 732568 w 6244272"/>
              <a:gd name="connsiteY95" fmla="*/ 6858000 h 6858000"/>
              <a:gd name="connsiteX96" fmla="*/ 0 w 6244272"/>
              <a:gd name="connsiteY9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6244272" h="6858000">
                <a:moveTo>
                  <a:pt x="0" y="0"/>
                </a:moveTo>
                <a:lnTo>
                  <a:pt x="732568" y="0"/>
                </a:lnTo>
                <a:lnTo>
                  <a:pt x="947849" y="0"/>
                </a:lnTo>
                <a:lnTo>
                  <a:pt x="1823619" y="0"/>
                </a:lnTo>
                <a:lnTo>
                  <a:pt x="5235673" y="0"/>
                </a:lnTo>
                <a:cubicBezTo>
                  <a:pt x="5133912" y="35571"/>
                  <a:pt x="5035058" y="78255"/>
                  <a:pt x="4933297" y="110269"/>
                </a:cubicBezTo>
                <a:cubicBezTo>
                  <a:pt x="4947835" y="145839"/>
                  <a:pt x="4962372" y="138725"/>
                  <a:pt x="4976910" y="135168"/>
                </a:cubicBezTo>
                <a:cubicBezTo>
                  <a:pt x="5064133" y="120941"/>
                  <a:pt x="5154264" y="110269"/>
                  <a:pt x="5238580" y="71141"/>
                </a:cubicBezTo>
                <a:cubicBezTo>
                  <a:pt x="5258933" y="64027"/>
                  <a:pt x="5282192" y="64027"/>
                  <a:pt x="5290914" y="88927"/>
                </a:cubicBezTo>
                <a:cubicBezTo>
                  <a:pt x="5305452" y="124497"/>
                  <a:pt x="5285100" y="145839"/>
                  <a:pt x="5264747" y="163625"/>
                </a:cubicBezTo>
                <a:cubicBezTo>
                  <a:pt x="5229858" y="195638"/>
                  <a:pt x="5189154" y="188525"/>
                  <a:pt x="5151357" y="192082"/>
                </a:cubicBezTo>
                <a:cubicBezTo>
                  <a:pt x="5046689" y="209867"/>
                  <a:pt x="4997261" y="259665"/>
                  <a:pt x="4974002" y="373491"/>
                </a:cubicBezTo>
                <a:cubicBezTo>
                  <a:pt x="5064133" y="327250"/>
                  <a:pt x="5154264" y="384162"/>
                  <a:pt x="5241488" y="352148"/>
                </a:cubicBezTo>
                <a:cubicBezTo>
                  <a:pt x="5264747" y="345034"/>
                  <a:pt x="5299637" y="355706"/>
                  <a:pt x="5288007" y="394834"/>
                </a:cubicBezTo>
                <a:cubicBezTo>
                  <a:pt x="5276378" y="430405"/>
                  <a:pt x="5238580" y="458860"/>
                  <a:pt x="5305452" y="451747"/>
                </a:cubicBezTo>
                <a:cubicBezTo>
                  <a:pt x="5354879" y="448189"/>
                  <a:pt x="5369416" y="405504"/>
                  <a:pt x="5383953" y="359262"/>
                </a:cubicBezTo>
                <a:cubicBezTo>
                  <a:pt x="5395583" y="334364"/>
                  <a:pt x="5427565" y="320135"/>
                  <a:pt x="5450825" y="334364"/>
                </a:cubicBezTo>
                <a:cubicBezTo>
                  <a:pt x="5479899" y="348592"/>
                  <a:pt x="5471177" y="387720"/>
                  <a:pt x="5471177" y="416176"/>
                </a:cubicBezTo>
                <a:cubicBezTo>
                  <a:pt x="5474085" y="469532"/>
                  <a:pt x="5450825" y="494431"/>
                  <a:pt x="5410121" y="505101"/>
                </a:cubicBezTo>
                <a:cubicBezTo>
                  <a:pt x="5360693" y="519330"/>
                  <a:pt x="5311267" y="537116"/>
                  <a:pt x="5247303" y="558458"/>
                </a:cubicBezTo>
                <a:cubicBezTo>
                  <a:pt x="5317082" y="594028"/>
                  <a:pt x="5369416" y="586915"/>
                  <a:pt x="5421750" y="558458"/>
                </a:cubicBezTo>
                <a:cubicBezTo>
                  <a:pt x="5485714" y="526444"/>
                  <a:pt x="5570030" y="483759"/>
                  <a:pt x="5622364" y="522887"/>
                </a:cubicBezTo>
                <a:cubicBezTo>
                  <a:pt x="5700865" y="579800"/>
                  <a:pt x="5764829" y="544229"/>
                  <a:pt x="5834608" y="533558"/>
                </a:cubicBezTo>
                <a:cubicBezTo>
                  <a:pt x="5979982" y="512216"/>
                  <a:pt x="5889850" y="480203"/>
                  <a:pt x="6035223" y="462417"/>
                </a:cubicBezTo>
                <a:cubicBezTo>
                  <a:pt x="6093372" y="455303"/>
                  <a:pt x="6154429" y="426847"/>
                  <a:pt x="6238745" y="465975"/>
                </a:cubicBezTo>
                <a:cubicBezTo>
                  <a:pt x="5857868" y="672284"/>
                  <a:pt x="5677606" y="658055"/>
                  <a:pt x="5337434" y="910606"/>
                </a:cubicBezTo>
                <a:cubicBezTo>
                  <a:pt x="5351971" y="935506"/>
                  <a:pt x="5366508" y="924835"/>
                  <a:pt x="5381046" y="921277"/>
                </a:cubicBezTo>
                <a:cubicBezTo>
                  <a:pt x="5404305" y="917720"/>
                  <a:pt x="5433380" y="903491"/>
                  <a:pt x="5439195" y="949734"/>
                </a:cubicBezTo>
                <a:cubicBezTo>
                  <a:pt x="5442103" y="985305"/>
                  <a:pt x="5424657" y="1003089"/>
                  <a:pt x="5395583" y="1006647"/>
                </a:cubicBezTo>
                <a:cubicBezTo>
                  <a:pt x="5311267" y="1020875"/>
                  <a:pt x="5235673" y="1070674"/>
                  <a:pt x="5160079" y="1113358"/>
                </a:cubicBezTo>
                <a:cubicBezTo>
                  <a:pt x="5125190" y="1131144"/>
                  <a:pt x="5087393" y="1156043"/>
                  <a:pt x="5101930" y="1220069"/>
                </a:cubicBezTo>
                <a:cubicBezTo>
                  <a:pt x="5131004" y="1237855"/>
                  <a:pt x="5151357" y="1212955"/>
                  <a:pt x="5174617" y="1209399"/>
                </a:cubicBezTo>
                <a:cubicBezTo>
                  <a:pt x="5197876" y="1205842"/>
                  <a:pt x="5253118" y="1220069"/>
                  <a:pt x="5238580" y="1230741"/>
                </a:cubicBezTo>
                <a:cubicBezTo>
                  <a:pt x="5171709" y="1269868"/>
                  <a:pt x="5293822" y="1365909"/>
                  <a:pt x="5212414" y="1365909"/>
                </a:cubicBezTo>
                <a:cubicBezTo>
                  <a:pt x="5078671" y="1365909"/>
                  <a:pt x="5005984" y="1536647"/>
                  <a:pt x="4878056" y="1540204"/>
                </a:cubicBezTo>
                <a:cubicBezTo>
                  <a:pt x="4857704" y="1540204"/>
                  <a:pt x="4848982" y="1572219"/>
                  <a:pt x="4848982" y="1597117"/>
                </a:cubicBezTo>
                <a:cubicBezTo>
                  <a:pt x="4848982" y="1629132"/>
                  <a:pt x="4869333" y="1632688"/>
                  <a:pt x="4889686" y="1636245"/>
                </a:cubicBezTo>
                <a:cubicBezTo>
                  <a:pt x="4921668" y="1639802"/>
                  <a:pt x="4956557" y="1597117"/>
                  <a:pt x="4997261" y="1657587"/>
                </a:cubicBezTo>
                <a:cubicBezTo>
                  <a:pt x="4921668" y="1693158"/>
                  <a:pt x="4843167" y="1728729"/>
                  <a:pt x="4846074" y="1849668"/>
                </a:cubicBezTo>
                <a:cubicBezTo>
                  <a:pt x="4846074" y="1881683"/>
                  <a:pt x="4814092" y="1895910"/>
                  <a:pt x="4790832" y="1903025"/>
                </a:cubicBezTo>
                <a:cubicBezTo>
                  <a:pt x="4750128" y="1917252"/>
                  <a:pt x="4718146" y="1938595"/>
                  <a:pt x="4694886" y="1984836"/>
                </a:cubicBezTo>
                <a:cubicBezTo>
                  <a:pt x="4694886" y="1995507"/>
                  <a:pt x="4694886" y="2002622"/>
                  <a:pt x="4694886" y="2013292"/>
                </a:cubicBezTo>
                <a:cubicBezTo>
                  <a:pt x="4700701" y="2123562"/>
                  <a:pt x="4758850" y="2120004"/>
                  <a:pt x="4822814" y="2102219"/>
                </a:cubicBezTo>
                <a:cubicBezTo>
                  <a:pt x="4898408" y="2080877"/>
                  <a:pt x="4974002" y="2038192"/>
                  <a:pt x="5055411" y="2077320"/>
                </a:cubicBezTo>
                <a:cubicBezTo>
                  <a:pt x="4942020" y="2130676"/>
                  <a:pt x="4817000" y="2134233"/>
                  <a:pt x="4712331" y="2208931"/>
                </a:cubicBezTo>
                <a:cubicBezTo>
                  <a:pt x="5101930" y="2223159"/>
                  <a:pt x="5445010" y="1984836"/>
                  <a:pt x="5822979" y="1892353"/>
                </a:cubicBezTo>
                <a:cubicBezTo>
                  <a:pt x="5811349" y="1952823"/>
                  <a:pt x="5779367" y="1967051"/>
                  <a:pt x="5753200" y="1974165"/>
                </a:cubicBezTo>
                <a:cubicBezTo>
                  <a:pt x="5613642" y="2020407"/>
                  <a:pt x="5491529" y="2112891"/>
                  <a:pt x="5363601" y="2191146"/>
                </a:cubicBezTo>
                <a:cubicBezTo>
                  <a:pt x="5311267" y="2223159"/>
                  <a:pt x="5273470" y="2258731"/>
                  <a:pt x="5253118" y="2326314"/>
                </a:cubicBezTo>
                <a:cubicBezTo>
                  <a:pt x="5235673" y="2390340"/>
                  <a:pt x="5200783" y="2418796"/>
                  <a:pt x="5136819" y="2401012"/>
                </a:cubicBezTo>
                <a:cubicBezTo>
                  <a:pt x="5084485" y="2386784"/>
                  <a:pt x="5029243" y="2393898"/>
                  <a:pt x="4974002" y="2401012"/>
                </a:cubicBezTo>
                <a:cubicBezTo>
                  <a:pt x="4912946" y="2408126"/>
                  <a:pt x="4843167" y="2479267"/>
                  <a:pt x="4857704" y="2518395"/>
                </a:cubicBezTo>
                <a:cubicBezTo>
                  <a:pt x="4886778" y="2582422"/>
                  <a:pt x="4936205" y="2550408"/>
                  <a:pt x="4976910" y="2543294"/>
                </a:cubicBezTo>
                <a:cubicBezTo>
                  <a:pt x="5026336" y="2536181"/>
                  <a:pt x="5116467" y="2518395"/>
                  <a:pt x="5116467" y="2525509"/>
                </a:cubicBezTo>
                <a:cubicBezTo>
                  <a:pt x="5148450" y="2685576"/>
                  <a:pt x="5221136" y="2564636"/>
                  <a:pt x="5273470" y="2564636"/>
                </a:cubicBezTo>
                <a:cubicBezTo>
                  <a:pt x="5322897" y="2564636"/>
                  <a:pt x="5372323" y="2546851"/>
                  <a:pt x="5418843" y="2532623"/>
                </a:cubicBezTo>
                <a:cubicBezTo>
                  <a:pt x="5479899" y="2514837"/>
                  <a:pt x="5535140" y="2546851"/>
                  <a:pt x="5593290" y="2553965"/>
                </a:cubicBezTo>
                <a:cubicBezTo>
                  <a:pt x="5645624" y="2561080"/>
                  <a:pt x="5616550" y="2653563"/>
                  <a:pt x="5648532" y="2692689"/>
                </a:cubicBezTo>
                <a:cubicBezTo>
                  <a:pt x="5654346" y="2703362"/>
                  <a:pt x="5660161" y="2703362"/>
                  <a:pt x="5665976" y="2703362"/>
                </a:cubicBezTo>
                <a:cubicBezTo>
                  <a:pt x="5683421" y="2980812"/>
                  <a:pt x="5988704" y="2913227"/>
                  <a:pt x="5988704" y="2923898"/>
                </a:cubicBezTo>
                <a:cubicBezTo>
                  <a:pt x="6014871" y="2941684"/>
                  <a:pt x="6046853" y="2899000"/>
                  <a:pt x="6078835" y="2941684"/>
                </a:cubicBezTo>
                <a:cubicBezTo>
                  <a:pt x="5942185" y="3137322"/>
                  <a:pt x="5732847" y="3183563"/>
                  <a:pt x="5546771" y="3329402"/>
                </a:cubicBezTo>
                <a:cubicBezTo>
                  <a:pt x="5700865" y="3379202"/>
                  <a:pt x="5790997" y="3208463"/>
                  <a:pt x="5904388" y="3229805"/>
                </a:cubicBezTo>
                <a:cubicBezTo>
                  <a:pt x="5959629" y="3283162"/>
                  <a:pt x="5793904" y="3368530"/>
                  <a:pt x="5953814" y="3393429"/>
                </a:cubicBezTo>
                <a:cubicBezTo>
                  <a:pt x="5884036" y="3439672"/>
                  <a:pt x="5834608" y="3485914"/>
                  <a:pt x="5785182" y="3539269"/>
                </a:cubicBezTo>
                <a:cubicBezTo>
                  <a:pt x="5700865" y="3635309"/>
                  <a:pt x="5683421" y="3699337"/>
                  <a:pt x="5724125" y="3827390"/>
                </a:cubicBezTo>
                <a:cubicBezTo>
                  <a:pt x="5750293" y="3912759"/>
                  <a:pt x="5788089" y="3991015"/>
                  <a:pt x="5753200" y="4090612"/>
                </a:cubicBezTo>
                <a:cubicBezTo>
                  <a:pt x="5729940" y="4158196"/>
                  <a:pt x="5738663" y="4204438"/>
                  <a:pt x="5825886" y="4172424"/>
                </a:cubicBezTo>
                <a:cubicBezTo>
                  <a:pt x="5918925" y="4140411"/>
                  <a:pt x="5953814" y="4200882"/>
                  <a:pt x="5930554" y="4321821"/>
                </a:cubicBezTo>
                <a:cubicBezTo>
                  <a:pt x="5916018" y="4400076"/>
                  <a:pt x="5930554" y="4424975"/>
                  <a:pt x="5994519" y="4414305"/>
                </a:cubicBezTo>
                <a:cubicBezTo>
                  <a:pt x="6064297" y="4403633"/>
                  <a:pt x="6131169" y="4353835"/>
                  <a:pt x="6218393" y="4378734"/>
                </a:cubicBezTo>
                <a:cubicBezTo>
                  <a:pt x="6148614" y="4521016"/>
                  <a:pt x="6000333" y="4478331"/>
                  <a:pt x="5918925" y="4613499"/>
                </a:cubicBezTo>
                <a:cubicBezTo>
                  <a:pt x="6014871" y="4613499"/>
                  <a:pt x="6090465" y="4613499"/>
                  <a:pt x="6160243" y="4585042"/>
                </a:cubicBezTo>
                <a:cubicBezTo>
                  <a:pt x="6189318" y="4574373"/>
                  <a:pt x="6221300" y="4560144"/>
                  <a:pt x="6238745" y="4602828"/>
                </a:cubicBezTo>
                <a:cubicBezTo>
                  <a:pt x="6259098" y="4652628"/>
                  <a:pt x="6218393" y="4670412"/>
                  <a:pt x="6195133" y="4677526"/>
                </a:cubicBezTo>
                <a:cubicBezTo>
                  <a:pt x="6128261" y="4702425"/>
                  <a:pt x="6075928" y="4759339"/>
                  <a:pt x="6017778" y="4805580"/>
                </a:cubicBezTo>
                <a:cubicBezTo>
                  <a:pt x="5892758" y="4905177"/>
                  <a:pt x="5756107" y="4990547"/>
                  <a:pt x="5651439" y="5154171"/>
                </a:cubicBezTo>
                <a:cubicBezTo>
                  <a:pt x="5782275" y="5111487"/>
                  <a:pt x="5881128" y="5011889"/>
                  <a:pt x="6006149" y="4994104"/>
                </a:cubicBezTo>
                <a:cubicBezTo>
                  <a:pt x="5898572" y="5143500"/>
                  <a:pt x="5761922" y="5243097"/>
                  <a:pt x="5633994" y="5353367"/>
                </a:cubicBezTo>
                <a:cubicBezTo>
                  <a:pt x="5596197" y="5385379"/>
                  <a:pt x="5558400" y="5406721"/>
                  <a:pt x="5552586" y="5474306"/>
                </a:cubicBezTo>
                <a:cubicBezTo>
                  <a:pt x="5535140" y="5605917"/>
                  <a:pt x="5488622" y="5712629"/>
                  <a:pt x="5383953" y="5769542"/>
                </a:cubicBezTo>
                <a:cubicBezTo>
                  <a:pt x="5383953" y="5769542"/>
                  <a:pt x="5389768" y="5790884"/>
                  <a:pt x="5392675" y="5801555"/>
                </a:cubicBezTo>
                <a:cubicBezTo>
                  <a:pt x="5456640" y="5805112"/>
                  <a:pt x="5506066" y="5726858"/>
                  <a:pt x="5584568" y="5755314"/>
                </a:cubicBezTo>
                <a:cubicBezTo>
                  <a:pt x="5506066" y="5862025"/>
                  <a:pt x="5442103" y="5954508"/>
                  <a:pt x="5334526" y="6004307"/>
                </a:cubicBezTo>
                <a:cubicBezTo>
                  <a:pt x="5247303" y="6043434"/>
                  <a:pt x="5139727" y="6068335"/>
                  <a:pt x="5075763" y="6196388"/>
                </a:cubicBezTo>
                <a:cubicBezTo>
                  <a:pt x="5148450" y="6221287"/>
                  <a:pt x="5203691" y="6189274"/>
                  <a:pt x="5258933" y="6167932"/>
                </a:cubicBezTo>
                <a:cubicBezTo>
                  <a:pt x="5343249" y="6132361"/>
                  <a:pt x="5427565" y="6093234"/>
                  <a:pt x="5511881" y="6057663"/>
                </a:cubicBezTo>
                <a:cubicBezTo>
                  <a:pt x="5543864" y="6043434"/>
                  <a:pt x="5578753" y="6036320"/>
                  <a:pt x="5599105" y="6100347"/>
                </a:cubicBezTo>
                <a:cubicBezTo>
                  <a:pt x="5491529" y="6114575"/>
                  <a:pt x="5427565" y="6199945"/>
                  <a:pt x="5360693" y="6281757"/>
                </a:cubicBezTo>
                <a:cubicBezTo>
                  <a:pt x="5322897" y="6327999"/>
                  <a:pt x="5290914" y="6388469"/>
                  <a:pt x="5224043" y="6367127"/>
                </a:cubicBezTo>
                <a:cubicBezTo>
                  <a:pt x="5189154" y="6356456"/>
                  <a:pt x="5165894" y="6388469"/>
                  <a:pt x="5168801" y="6431153"/>
                </a:cubicBezTo>
                <a:cubicBezTo>
                  <a:pt x="5183339" y="6580550"/>
                  <a:pt x="5099022" y="6630349"/>
                  <a:pt x="5011799" y="6658805"/>
                </a:cubicBezTo>
                <a:cubicBezTo>
                  <a:pt x="4883871" y="6701489"/>
                  <a:pt x="4770480" y="6786859"/>
                  <a:pt x="4651275" y="6858000"/>
                </a:cubicBezTo>
                <a:lnTo>
                  <a:pt x="1823619" y="6858000"/>
                </a:lnTo>
                <a:lnTo>
                  <a:pt x="947849" y="6858000"/>
                </a:lnTo>
                <a:lnTo>
                  <a:pt x="732568"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482601" y="457200"/>
            <a:ext cx="2994525" cy="2907897"/>
          </a:xfrm>
        </p:spPr>
        <p:txBody>
          <a:bodyPr>
            <a:normAutofit/>
          </a:bodyPr>
          <a:lstStyle/>
          <a:p>
            <a:pPr marL="0" lvl="0" indent="0" algn="l">
              <a:buNone/>
            </a:pPr>
            <a:r>
              <a:rPr lang="en-AU"/>
              <a:t>AI in the Curriculum: Six Months On</a:t>
            </a:r>
          </a:p>
        </p:txBody>
      </p:sp>
      <p:sp>
        <p:nvSpPr>
          <p:cNvPr id="3" name="Subtitle 2"/>
          <p:cNvSpPr>
            <a:spLocks noGrp="1"/>
          </p:cNvSpPr>
          <p:nvPr>
            <p:ph type="subTitle" idx="1"/>
          </p:nvPr>
        </p:nvSpPr>
        <p:spPr>
          <a:xfrm>
            <a:off x="482600" y="3479087"/>
            <a:ext cx="3005587" cy="1007979"/>
          </a:xfrm>
        </p:spPr>
        <p:txBody>
          <a:bodyPr>
            <a:normAutofit/>
          </a:bodyPr>
          <a:lstStyle/>
          <a:p>
            <a:pPr marL="0" lvl="0" indent="0" algn="l">
              <a:lnSpc>
                <a:spcPct val="90000"/>
              </a:lnSpc>
              <a:buNone/>
            </a:pPr>
            <a:br>
              <a:rPr lang="en-AU" sz="2200"/>
            </a:br>
            <a:br>
              <a:rPr lang="en-AU" sz="2200"/>
            </a:br>
            <a:r>
              <a:rPr lang="en-AU" sz="2200"/>
              <a:t>Michael Borck</a:t>
            </a:r>
          </a:p>
        </p:txBody>
      </p:sp>
      <p:sp>
        <p:nvSpPr>
          <p:cNvPr id="4" name="Date Placeholder 3"/>
          <p:cNvSpPr>
            <a:spLocks noGrp="1"/>
          </p:cNvSpPr>
          <p:nvPr>
            <p:ph type="dt" sz="half" idx="10"/>
          </p:nvPr>
        </p:nvSpPr>
        <p:spPr>
          <a:xfrm>
            <a:off x="628650" y="4767262"/>
            <a:ext cx="2057400" cy="273844"/>
          </a:xfrm>
        </p:spPr>
        <p:txBody>
          <a:bodyPr>
            <a:normAutofit/>
          </a:bodyPr>
          <a:lstStyle/>
          <a:p>
            <a:pPr marL="0" lvl="0" indent="0">
              <a:spcAft>
                <a:spcPts val="600"/>
              </a:spcAft>
              <a:buNone/>
            </a:pPr>
            <a:r>
              <a:rPr lang="en-AU"/>
              <a:t>2025-10-14</a:t>
            </a:r>
          </a:p>
        </p:txBody>
      </p:sp>
      <p:pic>
        <p:nvPicPr>
          <p:cNvPr id="9" name="Picture 8" descr="A qr code with a lion head&#10;&#10;AI-generated content may be incorrect.">
            <a:extLst>
              <a:ext uri="{FF2B5EF4-FFF2-40B4-BE49-F238E27FC236}">
                <a16:creationId xmlns:a16="http://schemas.microsoft.com/office/drawing/2014/main" id="{57C3DE65-0A38-A2DC-3578-A3E630DCE486}"/>
              </a:ext>
            </a:extLst>
          </p:cNvPr>
          <p:cNvPicPr>
            <a:picLocks noChangeAspect="1"/>
          </p:cNvPicPr>
          <p:nvPr/>
        </p:nvPicPr>
        <p:blipFill>
          <a:blip r:embed="rId4"/>
          <a:stretch>
            <a:fillRect/>
          </a:stretch>
        </p:blipFill>
        <p:spPr>
          <a:xfrm>
            <a:off x="5200156" y="2537460"/>
            <a:ext cx="2606030" cy="260603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Innovation in Action - Renée’s Breakthrough</a:t>
            </a:r>
          </a:p>
        </p:txBody>
      </p:sp>
      <p:pic>
        <p:nvPicPr>
          <p:cNvPr id="3" name="Picture 1" descr="./images/renee-story.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Strategic Implications for FBL</a:t>
            </a:r>
          </a:p>
        </p:txBody>
      </p:sp>
      <p:pic>
        <p:nvPicPr>
          <p:cNvPr id="3" name="Picture 1" descr="./images/strategic-implications.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What We Need From You</a:t>
            </a:r>
          </a:p>
        </p:txBody>
      </p:sp>
      <p:pic>
        <p:nvPicPr>
          <p:cNvPr id="3" name="Picture 1" descr="./images/industry-partnership.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Path Forward</a:t>
            </a:r>
          </a:p>
        </p:txBody>
      </p:sp>
      <p:pic>
        <p:nvPicPr>
          <p:cNvPr id="3" name="Picture 1" descr="./images/path-forward.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Discussion &amp; Next Steps</a:t>
            </a:r>
          </a:p>
        </p:txBody>
      </p:sp>
      <p:pic>
        <p:nvPicPr>
          <p:cNvPr id="3" name="Picture 1" descr="./images/discussion.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Acknowledgments</a:t>
            </a:r>
          </a:p>
        </p:txBody>
      </p:sp>
      <p:sp>
        <p:nvSpPr>
          <p:cNvPr id="3" name="Content Placeholder 2"/>
          <p:cNvSpPr>
            <a:spLocks noGrp="1"/>
          </p:cNvSpPr>
          <p:nvPr>
            <p:ph idx="1"/>
          </p:nvPr>
        </p:nvSpPr>
        <p:spPr/>
        <p:txBody>
          <a:bodyPr>
            <a:normAutofit fontScale="92500" lnSpcReduction="20000"/>
          </a:bodyPr>
          <a:lstStyle/>
          <a:p>
            <a:pPr marL="0" lvl="0" indent="0">
              <a:buNone/>
            </a:pPr>
            <a:r>
              <a:rPr dirty="0"/>
              <a:t>Thanks to all FBL faculty who shared their AI experimentation experiences for this presentation: </a:t>
            </a:r>
            <a:r>
              <a:rPr i="1" dirty="0" err="1"/>
              <a:t>Tomayess</a:t>
            </a:r>
            <a:r>
              <a:rPr i="1" dirty="0"/>
              <a:t>, Katharina, Fran, Tony, Sandra, Liz, Renée, </a:t>
            </a:r>
            <a:r>
              <a:rPr i="1" dirty="0" err="1"/>
              <a:t>Farveh</a:t>
            </a:r>
            <a:r>
              <a:rPr i="1" dirty="0"/>
              <a:t>, Bella, Shayam, Luisa</a:t>
            </a:r>
            <a:r>
              <a:rPr dirty="0"/>
              <a:t> and others who contributed their insights and innovations.</a:t>
            </a:r>
          </a:p>
          <a:p>
            <a:pPr marL="0" lvl="0" indent="0">
              <a:buNone/>
            </a:pPr>
            <a:endParaRPr lang="en-AU" dirty="0"/>
          </a:p>
          <a:p>
            <a:pPr marL="0" lvl="0" indent="0">
              <a:buNone/>
            </a:pPr>
            <a:r>
              <a:rPr dirty="0"/>
              <a:t>To the FBL Advisory Board for your time today and ongoing support of curriculum innovation</a:t>
            </a:r>
          </a:p>
          <a:p>
            <a:pPr marL="0" lvl="0" indent="0">
              <a:buNone/>
            </a:pPr>
            <a:endParaRPr lang="en-AU" b="1" dirty="0"/>
          </a:p>
          <a:p>
            <a:pPr marL="0" lvl="0" indent="0">
              <a:buNone/>
            </a:pPr>
            <a:r>
              <a:rPr i="1" dirty="0"/>
              <a:t>AI tools (Claude, Gemini, Flux) were used in drafting</a:t>
            </a:r>
            <a:r>
              <a:rPr lang="en-AU" i="1" dirty="0"/>
              <a:t> </a:t>
            </a:r>
            <a:r>
              <a:rPr i="1" dirty="0"/>
              <a:t>and image generation. All content reviewed, refined,</a:t>
            </a:r>
            <a:r>
              <a:rPr lang="en-AU" i="1" dirty="0"/>
              <a:t> </a:t>
            </a:r>
            <a:r>
              <a:rPr i="1" dirty="0"/>
              <a:t>and validated through human expertise.</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AU" b="1" dirty="0"/>
              <a:t>Additional Topics (Click to Jump):</a:t>
            </a:r>
          </a:p>
        </p:txBody>
      </p:sp>
      <p:sp>
        <p:nvSpPr>
          <p:cNvPr id="6" name="Content Placeholder 5">
            <a:extLst>
              <a:ext uri="{FF2B5EF4-FFF2-40B4-BE49-F238E27FC236}">
                <a16:creationId xmlns:a16="http://schemas.microsoft.com/office/drawing/2014/main" id="{7315009C-0A56-FDA7-83BA-5468491B06C2}"/>
              </a:ext>
            </a:extLst>
          </p:cNvPr>
          <p:cNvSpPr>
            <a:spLocks noGrp="1"/>
          </p:cNvSpPr>
          <p:nvPr>
            <p:ph idx="1"/>
          </p:nvPr>
        </p:nvSpPr>
        <p:spPr/>
        <p:txBody>
          <a:bodyPr>
            <a:normAutofit fontScale="92500" lnSpcReduction="10000"/>
          </a:bodyPr>
          <a:lstStyle/>
          <a:p>
            <a:pPr lvl="0">
              <a:lnSpc>
                <a:spcPct val="100000"/>
              </a:lnSpc>
            </a:pPr>
            <a:r>
              <a:rPr lang="en-US" dirty="0">
                <a:hlinkClick r:id="rId3" action="ppaction://hlinksldjump"/>
              </a:rPr>
              <a:t>UNESCO’s AI Education Roles </a:t>
            </a:r>
            <a:endParaRPr lang="en-US" dirty="0"/>
          </a:p>
          <a:p>
            <a:pPr lvl="0">
              <a:lnSpc>
                <a:spcPct val="100000"/>
              </a:lnSpc>
            </a:pPr>
            <a:r>
              <a:rPr lang="en-US" dirty="0">
                <a:hlinkClick r:id="rId4" action="ppaction://hlinksldjump"/>
              </a:rPr>
              <a:t>Technical Infrastructure (FLX/Curator) </a:t>
            </a:r>
            <a:endParaRPr lang="en-US" dirty="0"/>
          </a:p>
          <a:p>
            <a:pPr lvl="0">
              <a:lnSpc>
                <a:spcPct val="100000"/>
              </a:lnSpc>
            </a:pPr>
            <a:r>
              <a:rPr lang="en-US" dirty="0">
                <a:hlinkClick r:id="rId5" action="ppaction://hlinksldjump"/>
              </a:rPr>
              <a:t>March Questions Revisited </a:t>
            </a:r>
            <a:endParaRPr lang="en-US" dirty="0"/>
          </a:p>
          <a:p>
            <a:pPr lvl="0">
              <a:lnSpc>
                <a:spcPct val="100000"/>
              </a:lnSpc>
            </a:pPr>
            <a:r>
              <a:rPr lang="en-US" dirty="0">
                <a:hlinkClick r:id="rId6" action="ppaction://hlinksldjump"/>
              </a:rPr>
              <a:t>5-Step AI Critique Framework </a:t>
            </a:r>
            <a:endParaRPr lang="en-US" dirty="0"/>
          </a:p>
          <a:p>
            <a:pPr lvl="0">
              <a:lnSpc>
                <a:spcPct val="100000"/>
              </a:lnSpc>
            </a:pPr>
            <a:r>
              <a:rPr lang="en-US" dirty="0">
                <a:hlinkClick r:id="rId7" action="ppaction://hlinksldjump"/>
              </a:rPr>
              <a:t>Rethinking Assessment Security </a:t>
            </a:r>
            <a:endParaRPr lang="en-US" dirty="0"/>
          </a:p>
          <a:p>
            <a:pPr lvl="0">
              <a:lnSpc>
                <a:spcPct val="100000"/>
              </a:lnSpc>
            </a:pPr>
            <a:r>
              <a:rPr lang="en-US" dirty="0">
                <a:hlinkClick r:id="rId8" action="ppaction://hlinksldjump"/>
              </a:rPr>
              <a:t>Assessment redesign in Action</a:t>
            </a:r>
            <a:endParaRPr lang="en-US" dirty="0"/>
          </a:p>
          <a:p>
            <a:pPr lvl="0">
              <a:lnSpc>
                <a:spcPct val="100000"/>
              </a:lnSpc>
            </a:pPr>
            <a:r>
              <a:rPr lang="en-US" dirty="0">
                <a:hlinkClick r:id="rId9" action="ppaction://hlinksldjump"/>
              </a:rPr>
              <a:t>When AI Use Becomes Problematic </a:t>
            </a:r>
            <a:endParaRPr lang="en-US" dirty="0"/>
          </a:p>
          <a:p>
            <a:pPr lvl="0">
              <a:lnSpc>
                <a:spcPct val="100000"/>
              </a:lnSpc>
            </a:pPr>
            <a:r>
              <a:rPr lang="en-US" dirty="0">
                <a:hlinkClick r:id="rId10" action="ppaction://hlinksldjump"/>
              </a:rPr>
              <a:t>The Real Barrier to Adoption </a:t>
            </a:r>
            <a:endParaRPr lang="en-US" dirty="0"/>
          </a:p>
          <a:p>
            <a:pPr lvl="0">
              <a:lnSpc>
                <a:spcPct val="100000"/>
              </a:lnSpc>
            </a:pPr>
            <a:r>
              <a:rPr lang="en-US" dirty="0">
                <a:hlinkClick r:id="rId11" action="ppaction://hlinksldjump"/>
              </a:rPr>
              <a:t>Human-in-the-Loop for Education</a:t>
            </a:r>
            <a:endParaRPr lang="en-US" dirty="0"/>
          </a:p>
          <a:p>
            <a:endParaRPr lang="en-US"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UNESCO’s AI Education Roles</a:t>
            </a:r>
          </a:p>
        </p:txBody>
      </p:sp>
      <p:pic>
        <p:nvPicPr>
          <p:cNvPr id="3" name="Picture 1" descr="./images/unesco-roles.png"/>
          <p:cNvPicPr>
            <a:picLocks noGrp="1" noChangeAspect="1"/>
          </p:cNvPicPr>
          <p:nvPr/>
        </p:nvPicPr>
        <p:blipFill>
          <a:blip r:embed="rId3"/>
          <a:stretch>
            <a:fillRect/>
          </a:stretch>
        </p:blipFill>
        <p:spPr bwMode="auto">
          <a:xfrm>
            <a:off x="805543" y="1082799"/>
            <a:ext cx="7131957" cy="3854722"/>
          </a:xfrm>
          <a:prstGeom prst="rect">
            <a:avLst/>
          </a:prstGeom>
          <a:noFill/>
          <a:ln w="9525">
            <a:noFill/>
            <a:headEnd/>
            <a:tailEnd/>
          </a:ln>
        </p:spPr>
      </p:pic>
      <p:sp>
        <p:nvSpPr>
          <p:cNvPr id="4" name="TextBox 3">
            <a:extLst>
              <a:ext uri="{FF2B5EF4-FFF2-40B4-BE49-F238E27FC236}">
                <a16:creationId xmlns:a16="http://schemas.microsoft.com/office/drawing/2014/main" id="{03743AE1-C5BE-9DF5-9155-7EC3D7652D01}"/>
              </a:ext>
            </a:extLst>
          </p:cNvPr>
          <p:cNvSpPr txBox="1"/>
          <p:nvPr/>
        </p:nvSpPr>
        <p:spPr>
          <a:xfrm>
            <a:off x="-10886" y="4614355"/>
            <a:ext cx="915661" cy="369332"/>
          </a:xfrm>
          <a:prstGeom prst="rect">
            <a:avLst/>
          </a:prstGeom>
          <a:noFill/>
        </p:spPr>
        <p:txBody>
          <a:bodyPr wrap="square" rtlCol="0">
            <a:spAutoFit/>
          </a:bodyPr>
          <a:lstStyle/>
          <a:p>
            <a:r>
              <a:rPr lang="en-US" dirty="0">
                <a:sym typeface="Wingdings" pitchFamily="2" charset="2"/>
                <a:hlinkClick r:id="rId4" action="ppaction://hlinksldjump"/>
              </a:rPr>
              <a:t> </a:t>
            </a:r>
            <a:r>
              <a:rPr lang="en-US" dirty="0">
                <a:hlinkClick r:id="rId4" action="ppaction://hlinksldjump"/>
              </a:rPr>
              <a:t>Back</a:t>
            </a: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Technical Details (FLX/Curriculum Curator)</a:t>
            </a:r>
          </a:p>
        </p:txBody>
      </p:sp>
      <p:pic>
        <p:nvPicPr>
          <p:cNvPr id="3" name="Picture 1" descr="./images/technical-infrastructure.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
        <p:nvSpPr>
          <p:cNvPr id="4" name="TextBox 3">
            <a:extLst>
              <a:ext uri="{FF2B5EF4-FFF2-40B4-BE49-F238E27FC236}">
                <a16:creationId xmlns:a16="http://schemas.microsoft.com/office/drawing/2014/main" id="{F6AE02FD-3B4F-2CE7-B68D-2352BEB897D8}"/>
              </a:ext>
            </a:extLst>
          </p:cNvPr>
          <p:cNvSpPr txBox="1"/>
          <p:nvPr/>
        </p:nvSpPr>
        <p:spPr>
          <a:xfrm>
            <a:off x="-10886" y="4614355"/>
            <a:ext cx="915661" cy="369332"/>
          </a:xfrm>
          <a:prstGeom prst="rect">
            <a:avLst/>
          </a:prstGeom>
          <a:noFill/>
        </p:spPr>
        <p:txBody>
          <a:bodyPr wrap="square" rtlCol="0">
            <a:spAutoFit/>
          </a:bodyPr>
          <a:lstStyle/>
          <a:p>
            <a:r>
              <a:rPr lang="en-US" dirty="0">
                <a:sym typeface="Wingdings" pitchFamily="2" charset="2"/>
                <a:hlinkClick r:id="rId4" action="ppaction://hlinksldjump"/>
              </a:rPr>
              <a:t> </a:t>
            </a:r>
            <a:r>
              <a:rPr lang="en-US" dirty="0">
                <a:hlinkClick r:id="rId4" action="ppaction://hlinksldjump"/>
              </a:rPr>
              <a:t>Back</a:t>
            </a: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Three Questions From March - Revisited</a:t>
            </a:r>
          </a:p>
        </p:txBody>
      </p:sp>
      <p:pic>
        <p:nvPicPr>
          <p:cNvPr id="3" name="Picture 1" descr="./images/march-questions.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
        <p:nvSpPr>
          <p:cNvPr id="4" name="TextBox 3">
            <a:extLst>
              <a:ext uri="{FF2B5EF4-FFF2-40B4-BE49-F238E27FC236}">
                <a16:creationId xmlns:a16="http://schemas.microsoft.com/office/drawing/2014/main" id="{CED72401-A553-8D4D-1AD4-764EC26DB5C8}"/>
              </a:ext>
            </a:extLst>
          </p:cNvPr>
          <p:cNvSpPr txBox="1"/>
          <p:nvPr/>
        </p:nvSpPr>
        <p:spPr>
          <a:xfrm>
            <a:off x="-10886" y="4614355"/>
            <a:ext cx="915661" cy="369332"/>
          </a:xfrm>
          <a:prstGeom prst="rect">
            <a:avLst/>
          </a:prstGeom>
          <a:noFill/>
        </p:spPr>
        <p:txBody>
          <a:bodyPr wrap="square" rtlCol="0">
            <a:spAutoFit/>
          </a:bodyPr>
          <a:lstStyle/>
          <a:p>
            <a:r>
              <a:rPr lang="en-US" dirty="0">
                <a:sym typeface="Wingdings" pitchFamily="2" charset="2"/>
                <a:hlinkClick r:id="rId4" action="ppaction://hlinksldjump"/>
              </a:rPr>
              <a:t> </a:t>
            </a:r>
            <a:r>
              <a:rPr lang="en-US" dirty="0">
                <a:hlinkClick r:id="rId4" action="ppaction://hlinksldjump"/>
              </a:rPr>
              <a:t>Back</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Journey Begins</a:t>
            </a:r>
          </a:p>
        </p:txBody>
      </p:sp>
      <p:pic>
        <p:nvPicPr>
          <p:cNvPr id="3" name="Picture 1" descr="./images/journey-begins.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5-Step AI Critique Framework</a:t>
            </a:r>
          </a:p>
        </p:txBody>
      </p:sp>
      <p:pic>
        <p:nvPicPr>
          <p:cNvPr id="3" name="Picture 1" descr="./images/ai-critique-framework.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
        <p:nvSpPr>
          <p:cNvPr id="4" name="TextBox 3">
            <a:extLst>
              <a:ext uri="{FF2B5EF4-FFF2-40B4-BE49-F238E27FC236}">
                <a16:creationId xmlns:a16="http://schemas.microsoft.com/office/drawing/2014/main" id="{D1A0B1B3-11D0-EDC1-C30D-7998EEA40E46}"/>
              </a:ext>
            </a:extLst>
          </p:cNvPr>
          <p:cNvSpPr txBox="1"/>
          <p:nvPr/>
        </p:nvSpPr>
        <p:spPr>
          <a:xfrm>
            <a:off x="-10886" y="4614355"/>
            <a:ext cx="915661" cy="369332"/>
          </a:xfrm>
          <a:prstGeom prst="rect">
            <a:avLst/>
          </a:prstGeom>
          <a:noFill/>
        </p:spPr>
        <p:txBody>
          <a:bodyPr wrap="square" rtlCol="0">
            <a:spAutoFit/>
          </a:bodyPr>
          <a:lstStyle/>
          <a:p>
            <a:r>
              <a:rPr lang="en-US" dirty="0">
                <a:sym typeface="Wingdings" pitchFamily="2" charset="2"/>
                <a:hlinkClick r:id="rId4" action="ppaction://hlinksldjump"/>
              </a:rPr>
              <a:t> </a:t>
            </a:r>
            <a:r>
              <a:rPr lang="en-US" dirty="0">
                <a:hlinkClick r:id="rId4" action="ppaction://hlinksldjump"/>
              </a:rPr>
              <a:t>Back</a:t>
            </a: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Rethinking Assessment Security</a:t>
            </a:r>
          </a:p>
        </p:txBody>
      </p:sp>
      <p:pic>
        <p:nvPicPr>
          <p:cNvPr id="3" name="Picture 1" descr="./images/assessment-security.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
        <p:nvSpPr>
          <p:cNvPr id="4" name="TextBox 3">
            <a:extLst>
              <a:ext uri="{FF2B5EF4-FFF2-40B4-BE49-F238E27FC236}">
                <a16:creationId xmlns:a16="http://schemas.microsoft.com/office/drawing/2014/main" id="{B5817659-123F-C8BD-622C-AD01DB4697E3}"/>
              </a:ext>
            </a:extLst>
          </p:cNvPr>
          <p:cNvSpPr txBox="1"/>
          <p:nvPr/>
        </p:nvSpPr>
        <p:spPr>
          <a:xfrm>
            <a:off x="-10886" y="4614355"/>
            <a:ext cx="915661" cy="369332"/>
          </a:xfrm>
          <a:prstGeom prst="rect">
            <a:avLst/>
          </a:prstGeom>
          <a:noFill/>
        </p:spPr>
        <p:txBody>
          <a:bodyPr wrap="square" rtlCol="0">
            <a:spAutoFit/>
          </a:bodyPr>
          <a:lstStyle/>
          <a:p>
            <a:r>
              <a:rPr lang="en-US" dirty="0">
                <a:sym typeface="Wingdings" pitchFamily="2" charset="2"/>
                <a:hlinkClick r:id="rId4" action="ppaction://hlinksldjump"/>
              </a:rPr>
              <a:t> </a:t>
            </a:r>
            <a:r>
              <a:rPr lang="en-US" dirty="0">
                <a:hlinkClick r:id="rId4" action="ppaction://hlinksldjump"/>
              </a:rPr>
              <a:t>Back</a:t>
            </a:r>
            <a:endParaRPr 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Assessment Redesign in Action</a:t>
            </a:r>
          </a:p>
        </p:txBody>
      </p:sp>
      <p:pic>
        <p:nvPicPr>
          <p:cNvPr id="3" name="Picture 1" descr="./images/assessment-redesign.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
        <p:nvSpPr>
          <p:cNvPr id="4" name="TextBox 3">
            <a:extLst>
              <a:ext uri="{FF2B5EF4-FFF2-40B4-BE49-F238E27FC236}">
                <a16:creationId xmlns:a16="http://schemas.microsoft.com/office/drawing/2014/main" id="{AA0A3EBB-4548-1F78-5286-312439A20B45}"/>
              </a:ext>
            </a:extLst>
          </p:cNvPr>
          <p:cNvSpPr txBox="1"/>
          <p:nvPr/>
        </p:nvSpPr>
        <p:spPr>
          <a:xfrm>
            <a:off x="-10886" y="4614355"/>
            <a:ext cx="915661" cy="369332"/>
          </a:xfrm>
          <a:prstGeom prst="rect">
            <a:avLst/>
          </a:prstGeom>
          <a:noFill/>
        </p:spPr>
        <p:txBody>
          <a:bodyPr wrap="square" rtlCol="0">
            <a:spAutoFit/>
          </a:bodyPr>
          <a:lstStyle/>
          <a:p>
            <a:r>
              <a:rPr lang="en-US" dirty="0">
                <a:sym typeface="Wingdings" pitchFamily="2" charset="2"/>
                <a:hlinkClick r:id="rId4" action="ppaction://hlinksldjump"/>
              </a:rPr>
              <a:t> </a:t>
            </a:r>
            <a:r>
              <a:rPr lang="en-US" dirty="0">
                <a:hlinkClick r:id="rId4" action="ppaction://hlinksldjump"/>
              </a:rPr>
              <a:t>Back</a:t>
            </a:r>
            <a:endParaRPr 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When AI Use Becomes Problematic</a:t>
            </a:r>
          </a:p>
        </p:txBody>
      </p:sp>
      <p:pic>
        <p:nvPicPr>
          <p:cNvPr id="3" name="Picture 1" descr="./images/ai-misuse.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
        <p:nvSpPr>
          <p:cNvPr id="4" name="TextBox 3">
            <a:extLst>
              <a:ext uri="{FF2B5EF4-FFF2-40B4-BE49-F238E27FC236}">
                <a16:creationId xmlns:a16="http://schemas.microsoft.com/office/drawing/2014/main" id="{8956251F-F999-7E86-6540-603E34E196AB}"/>
              </a:ext>
            </a:extLst>
          </p:cNvPr>
          <p:cNvSpPr txBox="1"/>
          <p:nvPr/>
        </p:nvSpPr>
        <p:spPr>
          <a:xfrm>
            <a:off x="-10886" y="4614355"/>
            <a:ext cx="915661" cy="369332"/>
          </a:xfrm>
          <a:prstGeom prst="rect">
            <a:avLst/>
          </a:prstGeom>
          <a:noFill/>
        </p:spPr>
        <p:txBody>
          <a:bodyPr wrap="square" rtlCol="0">
            <a:spAutoFit/>
          </a:bodyPr>
          <a:lstStyle/>
          <a:p>
            <a:r>
              <a:rPr lang="en-US" dirty="0">
                <a:sym typeface="Wingdings" pitchFamily="2" charset="2"/>
                <a:hlinkClick r:id="rId4" action="ppaction://hlinksldjump"/>
              </a:rPr>
              <a:t> </a:t>
            </a:r>
            <a:r>
              <a:rPr lang="en-US" dirty="0">
                <a:hlinkClick r:id="rId4" action="ppaction://hlinksldjump"/>
              </a:rPr>
              <a:t>Back</a:t>
            </a: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Real Barrier to AI Adoption</a:t>
            </a:r>
          </a:p>
        </p:txBody>
      </p:sp>
      <p:pic>
        <p:nvPicPr>
          <p:cNvPr id="3" name="Picture 1" descr="./images/real-barrier.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
        <p:nvSpPr>
          <p:cNvPr id="4" name="TextBox 3">
            <a:extLst>
              <a:ext uri="{FF2B5EF4-FFF2-40B4-BE49-F238E27FC236}">
                <a16:creationId xmlns:a16="http://schemas.microsoft.com/office/drawing/2014/main" id="{7F43BF42-4E8B-5699-29AF-6A8D1B0E5927}"/>
              </a:ext>
            </a:extLst>
          </p:cNvPr>
          <p:cNvSpPr txBox="1"/>
          <p:nvPr/>
        </p:nvSpPr>
        <p:spPr>
          <a:xfrm>
            <a:off x="-10886" y="4614355"/>
            <a:ext cx="915661" cy="369332"/>
          </a:xfrm>
          <a:prstGeom prst="rect">
            <a:avLst/>
          </a:prstGeom>
          <a:noFill/>
        </p:spPr>
        <p:txBody>
          <a:bodyPr wrap="square" rtlCol="0">
            <a:spAutoFit/>
          </a:bodyPr>
          <a:lstStyle/>
          <a:p>
            <a:r>
              <a:rPr lang="en-US" dirty="0">
                <a:sym typeface="Wingdings" pitchFamily="2" charset="2"/>
                <a:hlinkClick r:id="rId4" action="ppaction://hlinksldjump"/>
              </a:rPr>
              <a:t> </a:t>
            </a:r>
            <a:r>
              <a:rPr lang="en-US" dirty="0">
                <a:hlinkClick r:id="rId4" action="ppaction://hlinksldjump"/>
              </a:rPr>
              <a:t>Back</a:t>
            </a:r>
            <a:endParaRPr lang="en-US"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Human-in-the-Loop for Education</a:t>
            </a:r>
          </a:p>
        </p:txBody>
      </p:sp>
      <p:pic>
        <p:nvPicPr>
          <p:cNvPr id="3" name="Picture 1" descr="./images/human-in-the-loop-education.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
        <p:nvSpPr>
          <p:cNvPr id="5" name="TextBox 4">
            <a:extLst>
              <a:ext uri="{FF2B5EF4-FFF2-40B4-BE49-F238E27FC236}">
                <a16:creationId xmlns:a16="http://schemas.microsoft.com/office/drawing/2014/main" id="{4E949A96-9159-07D8-4504-B42D0DB64038}"/>
              </a:ext>
            </a:extLst>
          </p:cNvPr>
          <p:cNvSpPr txBox="1"/>
          <p:nvPr/>
        </p:nvSpPr>
        <p:spPr>
          <a:xfrm>
            <a:off x="-10886" y="4614355"/>
            <a:ext cx="915661" cy="369332"/>
          </a:xfrm>
          <a:prstGeom prst="rect">
            <a:avLst/>
          </a:prstGeom>
          <a:noFill/>
        </p:spPr>
        <p:txBody>
          <a:bodyPr wrap="square" rtlCol="0">
            <a:spAutoFit/>
          </a:bodyPr>
          <a:lstStyle/>
          <a:p>
            <a:r>
              <a:rPr lang="en-US" dirty="0">
                <a:sym typeface="Wingdings" pitchFamily="2" charset="2"/>
                <a:hlinkClick r:id="rId4" action="ppaction://hlinksldjump"/>
              </a:rPr>
              <a:t> </a:t>
            </a:r>
            <a:r>
              <a:rPr lang="en-US" dirty="0">
                <a:hlinkClick r:id="rId4" action="ppaction://hlinksldjump"/>
              </a:rPr>
              <a:t>Back</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Email That Revealed Everything</a:t>
            </a:r>
          </a:p>
        </p:txBody>
      </p:sp>
      <p:pic>
        <p:nvPicPr>
          <p:cNvPr id="3" name="Picture 1" descr="./images/email-responses.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Four Patterns of Adoption</a:t>
            </a:r>
          </a:p>
        </p:txBody>
      </p:sp>
      <p:pic>
        <p:nvPicPr>
          <p:cNvPr id="3" name="Picture 1" descr="./images/adoption-patterns.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Breaking Through AI Hesitation</a:t>
            </a:r>
          </a:p>
        </p:txBody>
      </p:sp>
      <p:pic>
        <p:nvPicPr>
          <p:cNvPr id="3" name="Picture 1" descr="./images/hesitation-to-confidence.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Discipline-Specific Patterns</a:t>
            </a:r>
          </a:p>
        </p:txBody>
      </p:sp>
      <p:pic>
        <p:nvPicPr>
          <p:cNvPr id="3" name="Picture 1" descr="./images/discipline-patterns.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Common Ground Across Disciplines</a:t>
            </a:r>
          </a:p>
        </p:txBody>
      </p:sp>
      <p:pic>
        <p:nvPicPr>
          <p:cNvPr id="3" name="Picture 1" descr="./images/common-ground.png"/>
          <p:cNvPicPr>
            <a:picLocks noGrp="1" noChangeAspect="1"/>
          </p:cNvPicPr>
          <p:nvPr/>
        </p:nvPicPr>
        <p:blipFill>
          <a:blip r:embed="rId3"/>
          <a:srcRect t="4923"/>
          <a:stretch>
            <a:fillRect/>
          </a:stretch>
        </p:blipFill>
        <p:spPr bwMode="auto">
          <a:xfrm>
            <a:off x="856201" y="1063229"/>
            <a:ext cx="7272835" cy="3737371"/>
          </a:xfrm>
          <a:prstGeom prst="rect">
            <a:avLst/>
          </a:prstGeom>
          <a:noFill/>
          <a:ln w="9525">
            <a:noFill/>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68932-7FBB-CC6A-B685-D42958BC129B}"/>
              </a:ext>
            </a:extLst>
          </p:cNvPr>
          <p:cNvSpPr>
            <a:spLocks noGrp="1"/>
          </p:cNvSpPr>
          <p:nvPr>
            <p:ph type="title"/>
          </p:nvPr>
        </p:nvSpPr>
        <p:spPr/>
        <p:txBody>
          <a:bodyPr/>
          <a:lstStyle/>
          <a:p>
            <a:r>
              <a:rPr lang="en-US" dirty="0"/>
              <a:t>Flipping Bloom’s Pyramid</a:t>
            </a:r>
          </a:p>
        </p:txBody>
      </p:sp>
      <p:pic>
        <p:nvPicPr>
          <p:cNvPr id="4" name="Content Placeholder 3" descr="./images/blooms-pyramid.png">
            <a:extLst>
              <a:ext uri="{FF2B5EF4-FFF2-40B4-BE49-F238E27FC236}">
                <a16:creationId xmlns:a16="http://schemas.microsoft.com/office/drawing/2014/main" id="{11103C74-1F4A-B564-7570-C5B34D455987}"/>
              </a:ext>
            </a:extLst>
          </p:cNvPr>
          <p:cNvPicPr>
            <a:picLocks noGrp="1" noChangeAspect="1"/>
          </p:cNvPicPr>
          <p:nvPr>
            <p:ph idx="1"/>
          </p:nvPr>
        </p:nvPicPr>
        <p:blipFill>
          <a:blip r:embed="rId3"/>
          <a:stretch>
            <a:fillRect/>
          </a:stretch>
        </p:blipFill>
        <p:spPr bwMode="auto">
          <a:xfrm>
            <a:off x="1210734" y="1200150"/>
            <a:ext cx="6206066" cy="3394075"/>
          </a:xfrm>
          <a:prstGeom prst="rect">
            <a:avLst/>
          </a:prstGeom>
          <a:noFill/>
          <a:ln w="9525">
            <a:noFill/>
            <a:headEnd/>
            <a:tailEnd/>
          </a:ln>
        </p:spPr>
      </p:pic>
    </p:spTree>
    <p:extLst>
      <p:ext uri="{BB962C8B-B14F-4D97-AF65-F5344CB8AC3E}">
        <p14:creationId xmlns:p14="http://schemas.microsoft.com/office/powerpoint/2010/main" val="38425425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Critical Lesson - Tony’s Story</a:t>
            </a:r>
          </a:p>
        </p:txBody>
      </p:sp>
      <p:pic>
        <p:nvPicPr>
          <p:cNvPr id="3" name="Picture 1" descr="./images/tony-story.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234</TotalTime>
  <Words>9295</Words>
  <Application>Microsoft Macintosh PowerPoint</Application>
  <PresentationFormat>On-screen Show (16:9)</PresentationFormat>
  <Paragraphs>843</Paragraphs>
  <Slides>25</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Wingdings</vt:lpstr>
      <vt:lpstr>Office Theme</vt:lpstr>
      <vt:lpstr>AI in the Curriculum: Six Months On</vt:lpstr>
      <vt:lpstr>The Journey Begins</vt:lpstr>
      <vt:lpstr>The Email That Revealed Everything</vt:lpstr>
      <vt:lpstr>Four Patterns of Adoption</vt:lpstr>
      <vt:lpstr>Breaking Through AI Hesitation</vt:lpstr>
      <vt:lpstr>Discipline-Specific Patterns</vt:lpstr>
      <vt:lpstr>Common Ground Across Disciplines</vt:lpstr>
      <vt:lpstr>Flipping Bloom’s Pyramid</vt:lpstr>
      <vt:lpstr>The Critical Lesson - Tony’s Story</vt:lpstr>
      <vt:lpstr>Innovation in Action - Renée’s Breakthrough</vt:lpstr>
      <vt:lpstr>Strategic Implications for FBL</vt:lpstr>
      <vt:lpstr>What We Need From You</vt:lpstr>
      <vt:lpstr>The Path Forward</vt:lpstr>
      <vt:lpstr>Discussion &amp; Next Steps</vt:lpstr>
      <vt:lpstr>Acknowledgments</vt:lpstr>
      <vt:lpstr>Additional Topics (Click to Jump):</vt:lpstr>
      <vt:lpstr>UNESCO’s AI Education Roles</vt:lpstr>
      <vt:lpstr>The Technical Details (FLX/Curriculum Curator)</vt:lpstr>
      <vt:lpstr>Three Questions From March - Revisited</vt:lpstr>
      <vt:lpstr>5-Step AI Critique Framework</vt:lpstr>
      <vt:lpstr>Rethinking Assessment Security</vt:lpstr>
      <vt:lpstr>Assessment Redesign in Action</vt:lpstr>
      <vt:lpstr>When AI Use Becomes Problematic</vt:lpstr>
      <vt:lpstr>The Real Barrier to AI Adoption</vt:lpstr>
      <vt:lpstr>Human-in-the-Loop for Education</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in the Curriculum: Six Months On</dc:title>
  <dc:creator>Michael Borck</dc:creator>
  <cp:keywords/>
  <cp:lastModifiedBy>Michael Borck</cp:lastModifiedBy>
  <cp:revision>5</cp:revision>
  <cp:lastPrinted>2025-10-13T05:35:49Z</cp:lastPrinted>
  <dcterms:created xsi:type="dcterms:W3CDTF">2025-10-13T05:14:18Z</dcterms:created>
  <dcterms:modified xsi:type="dcterms:W3CDTF">2025-10-13T13:48:46Z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2025-10-14</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toc-title">
    <vt:lpwstr>Table of contents</vt:lpwstr>
  </property>
</Properties>
</file>